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62" r:id="rId3"/>
    <p:sldId id="257" r:id="rId4"/>
    <p:sldId id="258" r:id="rId5"/>
    <p:sldId id="260" r:id="rId6"/>
    <p:sldId id="259" r:id="rId7"/>
    <p:sldId id="261" r:id="rId8"/>
    <p:sldId id="264" r:id="rId9"/>
    <p:sldId id="265" r:id="rId10"/>
    <p:sldId id="266" r:id="rId11"/>
    <p:sldId id="267"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5" autoAdjust="0"/>
  </p:normalViewPr>
  <p:slideViewPr>
    <p:cSldViewPr>
      <p:cViewPr varScale="1">
        <p:scale>
          <a:sx n="84" d="100"/>
          <a:sy n="84" d="100"/>
        </p:scale>
        <p:origin x="-1152" y="-78"/>
      </p:cViewPr>
      <p:guideLst>
        <p:guide orient="horz" pos="2160"/>
        <p:guide pos="2880"/>
      </p:guideLst>
    </p:cSldViewPr>
  </p:slideViewPr>
  <p:outlineViewPr>
    <p:cViewPr>
      <p:scale>
        <a:sx n="33" d="100"/>
        <a:sy n="33" d="100"/>
      </p:scale>
      <p:origin x="0" y="14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66B56-3229-46C3-990F-99AF34AF9C8C}" type="datetimeFigureOut">
              <a:rPr lang="zh-CN" altLang="en-US" smtClean="0"/>
              <a:pPr/>
              <a:t>2019/4/23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D3254E-1325-47B9-B5A8-E4D846CFADF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2"/>
      </p:bgRef>
    </p:bg>
    <p:spTree>
      <p:nvGrpSpPr>
        <p:cNvPr id="1" name=""/>
        <p:cNvGrpSpPr/>
        <p:nvPr/>
      </p:nvGrpSpPr>
      <p:grpSpPr>
        <a:xfrm>
          <a:off x="0" y="0"/>
          <a:ext cx="0" cy="0"/>
          <a:chOff x="0" y="0"/>
          <a:chExt cx="0" cy="0"/>
        </a:xfrm>
      </p:grpSpPr>
      <p:sp>
        <p:nvSpPr>
          <p:cNvPr id="7" name="矩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2362200" y="4038600"/>
            <a:ext cx="6477000" cy="1828800"/>
          </a:xfrm>
        </p:spPr>
        <p:txBody>
          <a:bodyPr anchor="b"/>
          <a:lstStyle>
            <a:lvl1pPr>
              <a:defRPr cap="all" baseline="0"/>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30820CF-B880-4189-942D-D702A7CBA730}" type="datetimeFigureOut">
              <a:rPr lang="zh-CN" altLang="en-US" smtClean="0"/>
              <a:pPr/>
              <a:t>2019/4/23</a:t>
            </a:fld>
            <a:endParaRPr lang="zh-CN" altLang="en-US"/>
          </a:p>
        </p:txBody>
      </p:sp>
      <p:sp>
        <p:nvSpPr>
          <p:cNvPr id="17" name="页脚占位符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zh-CN" altLang="en-US"/>
          </a:p>
        </p:txBody>
      </p:sp>
      <p:sp>
        <p:nvSpPr>
          <p:cNvPr id="29" name="灯片编号占位符 28"/>
          <p:cNvSpPr>
            <a:spLocks noGrp="1"/>
          </p:cNvSpPr>
          <p:nvPr>
            <p:ph type="sldNum" sz="quarter" idx="12"/>
          </p:nvPr>
        </p:nvSpPr>
        <p:spPr>
          <a:xfrm>
            <a:off x="8001000" y="228600"/>
            <a:ext cx="838200" cy="381000"/>
          </a:xfrm>
        </p:spPr>
        <p:txBody>
          <a:bodyPr/>
          <a:lstStyle>
            <a:lvl1pPr>
              <a:defRPr>
                <a:solidFill>
                  <a:schemeClr val="tx2"/>
                </a:solidFill>
              </a:defRPr>
            </a:lvl1p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bg>
      <p:bgRef idx="1001">
        <a:schemeClr val="bg1"/>
      </p:bgRef>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609600"/>
            <a:ext cx="2057400" cy="55165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609600"/>
            <a:ext cx="5562600" cy="551656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6553200" y="6248402"/>
            <a:ext cx="2209800" cy="365125"/>
          </a:xfrm>
        </p:spPr>
        <p:txBody>
          <a:bodyPr/>
          <a:lstStyle/>
          <a:p>
            <a:fld id="{530820CF-B880-4189-942D-D702A7CBA730}" type="datetimeFigureOut">
              <a:rPr lang="zh-CN" altLang="en-US" smtClean="0"/>
              <a:pPr/>
              <a:t>2019/4/23</a:t>
            </a:fld>
            <a:endParaRPr lang="zh-CN" altLang="en-US"/>
          </a:p>
        </p:txBody>
      </p:sp>
      <p:sp>
        <p:nvSpPr>
          <p:cNvPr id="5" name="页脚占位符 4"/>
          <p:cNvSpPr>
            <a:spLocks noGrp="1"/>
          </p:cNvSpPr>
          <p:nvPr>
            <p:ph type="ftr" sz="quarter" idx="11"/>
          </p:nvPr>
        </p:nvSpPr>
        <p:spPr>
          <a:xfrm>
            <a:off x="457201" y="6248207"/>
            <a:ext cx="5573483" cy="365125"/>
          </a:xfrm>
        </p:spPr>
        <p:txBody>
          <a:bodyPr/>
          <a:lstStyle/>
          <a:p>
            <a:endParaRPr lang="zh-CN" altLang="en-US"/>
          </a:p>
        </p:txBody>
      </p:sp>
      <p:sp>
        <p:nvSpPr>
          <p:cNvPr id="7" name="矩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灯片编号占位符 5"/>
          <p:cNvSpPr>
            <a:spLocks noGrp="1"/>
          </p:cNvSpPr>
          <p:nvPr>
            <p:ph type="sldNum" sz="quarter" idx="12"/>
          </p:nvPr>
        </p:nvSpPr>
        <p:spPr>
          <a:xfrm rot="5400000">
            <a:off x="5989638" y="144462"/>
            <a:ext cx="533400" cy="244476"/>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12648" y="228600"/>
            <a:ext cx="8153400" cy="990600"/>
          </a:xfrm>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612648" y="1600200"/>
            <a:ext cx="8153400" cy="44958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7"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13" name="灯片编号占位符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C913308-F349-4B6D-A68A-DD1791B4A57B}" type="slidenum">
              <a:rPr lang="zh-CN" altLang="en-US" smtClean="0"/>
              <a:pPr/>
              <a:t>‹#›</a:t>
            </a:fld>
            <a:endParaRPr lang="zh-CN" altLang="en-US"/>
          </a:p>
        </p:txBody>
      </p:sp>
      <p:sp>
        <p:nvSpPr>
          <p:cNvPr id="14" name="页脚占位符 13"/>
          <p:cNvSpPr>
            <a:spLocks noGrp="1"/>
          </p:cNvSpPr>
          <p:nvPr>
            <p:ph type="ftr" sz="quarter" idx="12"/>
          </p:nvPr>
        </p:nvSpPr>
        <p:spPr/>
        <p:txBody>
          <a:bodyPr/>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9" name="内容占位符 8"/>
          <p:cNvSpPr>
            <a:spLocks noGrp="1"/>
          </p:cNvSpPr>
          <p:nvPr>
            <p:ph sz="quarter" idx="1"/>
          </p:nvPr>
        </p:nvSpPr>
        <p:spPr>
          <a:xfrm>
            <a:off x="609600" y="1589567"/>
            <a:ext cx="38862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844901" y="1589567"/>
            <a:ext cx="38862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8" name="日期占位符 7"/>
          <p:cNvSpPr>
            <a:spLocks noGrp="1"/>
          </p:cNvSpPr>
          <p:nvPr>
            <p:ph type="dt" sz="half" idx="15"/>
          </p:nvPr>
        </p:nvSpPr>
        <p:spPr/>
        <p:txBody>
          <a:bodyPr rtlCol="0"/>
          <a:lstStyle/>
          <a:p>
            <a:fld id="{530820CF-B880-4189-942D-D702A7CBA730}" type="datetimeFigureOut">
              <a:rPr lang="zh-CN" altLang="en-US" smtClean="0"/>
              <a:pPr/>
              <a:t>2019/4/23</a:t>
            </a:fld>
            <a:endParaRPr lang="zh-CN" altLang="en-US"/>
          </a:p>
        </p:txBody>
      </p:sp>
      <p:sp>
        <p:nvSpPr>
          <p:cNvPr id="10" name="灯片编号占位符 9"/>
          <p:cNvSpPr>
            <a:spLocks noGrp="1"/>
          </p:cNvSpPr>
          <p:nvPr>
            <p:ph type="sldNum" sz="quarter" idx="16"/>
          </p:nvPr>
        </p:nvSpPr>
        <p:spPr/>
        <p:txBody>
          <a:bodyPr rtlCol="0"/>
          <a:lstStyle/>
          <a:p>
            <a:fld id="{0C913308-F349-4B6D-A68A-DD1791B4A57B}" type="slidenum">
              <a:rPr lang="zh-CN" altLang="en-US" smtClean="0"/>
              <a:pPr/>
              <a:t>‹#›</a:t>
            </a:fld>
            <a:endParaRPr lang="zh-CN" altLang="en-US"/>
          </a:p>
        </p:txBody>
      </p:sp>
      <p:sp>
        <p:nvSpPr>
          <p:cNvPr id="12" name="页脚占位符 11"/>
          <p:cNvSpPr>
            <a:spLocks noGrp="1"/>
          </p:cNvSpPr>
          <p:nvPr>
            <p:ph type="ftr" sz="quarter" idx="17"/>
          </p:nvPr>
        </p:nvSpPr>
        <p:spPr/>
        <p:txBody>
          <a:bodyPr rtlCol="0"/>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273050"/>
            <a:ext cx="8153400" cy="869950"/>
          </a:xfrm>
        </p:spPr>
        <p:txBody>
          <a:bodyPr anchor="ctr"/>
          <a:lstStyle>
            <a:lvl1pPr>
              <a:defRPr/>
            </a:lvl1pPr>
          </a:lstStyle>
          <a:p>
            <a:r>
              <a:rPr kumimoji="0" lang="zh-CN" altLang="en-US" smtClean="0"/>
              <a:t>单击此处编辑母版标题样式</a:t>
            </a:r>
            <a:endParaRPr kumimoji="0" lang="en-US"/>
          </a:p>
        </p:txBody>
      </p:sp>
      <p:sp>
        <p:nvSpPr>
          <p:cNvPr id="11" name="内容占位符 10"/>
          <p:cNvSpPr>
            <a:spLocks noGrp="1"/>
          </p:cNvSpPr>
          <p:nvPr>
            <p:ph sz="quarter" idx="2"/>
          </p:nvPr>
        </p:nvSpPr>
        <p:spPr>
          <a:xfrm>
            <a:off x="609600" y="2438400"/>
            <a:ext cx="3886200" cy="35814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800600" y="2438400"/>
            <a:ext cx="3886200" cy="35814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5"/>
          </p:nvPr>
        </p:nvSpPr>
        <p:spPr/>
        <p:txBody>
          <a:bodyPr rtlCol="0"/>
          <a:lstStyle/>
          <a:p>
            <a:fld id="{530820CF-B880-4189-942D-D702A7CBA730}" type="datetimeFigureOut">
              <a:rPr lang="zh-CN" altLang="en-US" smtClean="0"/>
              <a:pPr/>
              <a:t>2019/4/23</a:t>
            </a:fld>
            <a:endParaRPr lang="zh-CN" altLang="en-US"/>
          </a:p>
        </p:txBody>
      </p:sp>
      <p:sp>
        <p:nvSpPr>
          <p:cNvPr id="12" name="灯片编号占位符 11"/>
          <p:cNvSpPr>
            <a:spLocks noGrp="1"/>
          </p:cNvSpPr>
          <p:nvPr>
            <p:ph type="sldNum" sz="quarter" idx="16"/>
          </p:nvPr>
        </p:nvSpPr>
        <p:spPr/>
        <p:txBody>
          <a:bodyPr rtlCol="0"/>
          <a:lstStyle/>
          <a:p>
            <a:fld id="{0C913308-F349-4B6D-A68A-DD1791B4A57B}" type="slidenum">
              <a:rPr lang="zh-CN" altLang="en-US" smtClean="0"/>
              <a:pPr/>
              <a:t>‹#›</a:t>
            </a:fld>
            <a:endParaRPr lang="zh-CN" altLang="en-US"/>
          </a:p>
        </p:txBody>
      </p:sp>
      <p:sp>
        <p:nvSpPr>
          <p:cNvPr id="14" name="页脚占位符 13"/>
          <p:cNvSpPr>
            <a:spLocks noGrp="1"/>
          </p:cNvSpPr>
          <p:nvPr>
            <p:ph type="ftr" sz="quarter" idx="17"/>
          </p:nvPr>
        </p:nvSpPr>
        <p:spPr/>
        <p:txBody>
          <a:bodyPr rtlCol="0"/>
          <a:lstStyle/>
          <a:p>
            <a:endParaRPr lang="zh-CN" altLang="en-US"/>
          </a:p>
        </p:txBody>
      </p:sp>
      <p:sp>
        <p:nvSpPr>
          <p:cNvPr id="16" name="文本占位符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5" name="文本占位符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a:xfrm>
            <a:off x="0" y="6248400"/>
            <a:ext cx="533400" cy="381000"/>
          </a:xfrm>
        </p:spPr>
        <p:txBody>
          <a:bodyPr/>
          <a:lstStyle>
            <a:lvl1pPr>
              <a:defRPr>
                <a:solidFill>
                  <a:schemeClr val="tx2"/>
                </a:solidFill>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8077200" cy="869950"/>
          </a:xfrm>
        </p:spPr>
        <p:txBody>
          <a:bodyPr anchor="ctr"/>
          <a:lstStyle>
            <a:lvl1pPr algn="l">
              <a:buNone/>
              <a:defRPr sz="4400" b="0"/>
            </a:lvl1p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lvl1pPr>
              <a:defRPr>
                <a:solidFill>
                  <a:srgbClr val="FFFFFF"/>
                </a:solidFill>
              </a:defRPr>
            </a:lvl1pPr>
          </a:lstStyle>
          <a:p>
            <a:fld id="{0C913308-F349-4B6D-A68A-DD1791B4A57B}" type="slidenum">
              <a:rPr lang="zh-CN" altLang="en-US" smtClean="0"/>
              <a:pPr/>
              <a:t>‹#›</a:t>
            </a:fld>
            <a:endParaRPr lang="zh-CN" altLang="en-US"/>
          </a:p>
        </p:txBody>
      </p:sp>
      <p:sp>
        <p:nvSpPr>
          <p:cNvPr id="3" name="文本占位符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9" name="内容占位符 8"/>
          <p:cNvSpPr>
            <a:spLocks noGrp="1"/>
          </p:cNvSpPr>
          <p:nvPr>
            <p:ph sz="quarter" idx="1"/>
          </p:nvPr>
        </p:nvSpPr>
        <p:spPr>
          <a:xfrm>
            <a:off x="2362200" y="1752600"/>
            <a:ext cx="6400800" cy="44196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3">
        <a:schemeClr val="bg2"/>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8" name="矩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zh-CN" altLang="en-US" smtClean="0"/>
              <a:t>单击此处编辑母版标题样式</a:t>
            </a:r>
            <a:endParaRPr kumimoji="0" lang="en-US"/>
          </a:p>
        </p:txBody>
      </p:sp>
      <p:sp>
        <p:nvSpPr>
          <p:cNvPr id="11" name="矩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期占位符 11"/>
          <p:cNvSpPr>
            <a:spLocks noGrp="1"/>
          </p:cNvSpPr>
          <p:nvPr>
            <p:ph type="dt" sz="half" idx="10"/>
          </p:nvPr>
        </p:nvSpPr>
        <p:spPr>
          <a:xfrm>
            <a:off x="6248400" y="6248400"/>
            <a:ext cx="2667000" cy="365125"/>
          </a:xfrm>
        </p:spPr>
        <p:txBody>
          <a:bodyPr rtlCol="0"/>
          <a:lstStyle/>
          <a:p>
            <a:fld id="{530820CF-B880-4189-942D-D702A7CBA730}" type="datetimeFigureOut">
              <a:rPr lang="zh-CN" altLang="en-US" smtClean="0"/>
              <a:pPr/>
              <a:t>2019/4/23</a:t>
            </a:fld>
            <a:endParaRPr lang="zh-CN" altLang="en-US"/>
          </a:p>
        </p:txBody>
      </p:sp>
      <p:sp>
        <p:nvSpPr>
          <p:cNvPr id="13" name="灯片编号占位符 12"/>
          <p:cNvSpPr>
            <a:spLocks noGrp="1"/>
          </p:cNvSpPr>
          <p:nvPr>
            <p:ph type="sldNum" sz="quarter" idx="11"/>
          </p:nvPr>
        </p:nvSpPr>
        <p:spPr>
          <a:xfrm>
            <a:off x="0" y="4667249"/>
            <a:ext cx="1447800" cy="663578"/>
          </a:xfrm>
        </p:spPr>
        <p:txBody>
          <a:bodyPr rtlCol="0"/>
          <a:lstStyle>
            <a:lvl1pPr>
              <a:defRPr sz="2800"/>
            </a:lvl1pPr>
          </a:lstStyle>
          <a:p>
            <a:fld id="{0C913308-F349-4B6D-A68A-DD1791B4A57B}" type="slidenum">
              <a:rPr lang="zh-CN" altLang="en-US" smtClean="0"/>
              <a:pPr/>
              <a:t>‹#›</a:t>
            </a:fld>
            <a:endParaRPr lang="zh-CN" altLang="en-US"/>
          </a:p>
        </p:txBody>
      </p:sp>
      <p:sp>
        <p:nvSpPr>
          <p:cNvPr id="14" name="页脚占位符 13"/>
          <p:cNvSpPr>
            <a:spLocks noGrp="1"/>
          </p:cNvSpPr>
          <p:nvPr>
            <p:ph type="ftr" sz="quarter" idx="12"/>
          </p:nvPr>
        </p:nvSpPr>
        <p:spPr>
          <a:xfrm>
            <a:off x="1600200" y="6248206"/>
            <a:ext cx="4572000" cy="365125"/>
          </a:xfrm>
        </p:spPr>
        <p:txBody>
          <a:bodyPr rtlCol="0"/>
          <a:lstStyle/>
          <a:p>
            <a:endParaRPr lang="zh-CN" altLang="en-US"/>
          </a:p>
        </p:txBody>
      </p:sp>
      <p:sp>
        <p:nvSpPr>
          <p:cNvPr id="3" name="图片占位符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zh-CN" altLang="en-US" smtClean="0"/>
              <a:t>单击图标添加图片</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609600" y="228600"/>
            <a:ext cx="8153400" cy="9906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30820CF-B880-4189-942D-D702A7CBA730}" type="datetimeFigureOut">
              <a:rPr lang="zh-CN" altLang="en-US" smtClean="0"/>
              <a:pPr/>
              <a:t>2019/4/23</a:t>
            </a:fld>
            <a:endParaRPr lang="zh-CN" altLang="en-US"/>
          </a:p>
        </p:txBody>
      </p:sp>
      <p:sp>
        <p:nvSpPr>
          <p:cNvPr id="3" name="页脚占位符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zh-CN" altLang="en-US"/>
          </a:p>
        </p:txBody>
      </p:sp>
      <p:sp>
        <p:nvSpPr>
          <p:cNvPr id="7" name="矩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灯片编号占位符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yuanquchu@163.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1214422"/>
            <a:ext cx="7772400" cy="1743086"/>
          </a:xfrm>
        </p:spPr>
        <p:txBody>
          <a:bodyPr>
            <a:normAutofit/>
          </a:bodyPr>
          <a:lstStyle/>
          <a:p>
            <a:pPr algn="ctr">
              <a:lnSpc>
                <a:spcPct val="150000"/>
              </a:lnSpc>
            </a:pPr>
            <a:r>
              <a:rPr lang="zh-CN" altLang="en-US" sz="3100" dirty="0" smtClean="0"/>
              <a:t>郑州市建设中国</a:t>
            </a:r>
            <a:r>
              <a:rPr lang="zh-CN" altLang="zh-CN" sz="3100" dirty="0" smtClean="0"/>
              <a:t>制造强市</a:t>
            </a:r>
            <a:r>
              <a:rPr lang="zh-CN" altLang="en-US" sz="3100" dirty="0" smtClean="0"/>
              <a:t>若干政策</a:t>
            </a:r>
            <a:r>
              <a:rPr lang="zh-CN" altLang="zh-CN" sz="3100" dirty="0" smtClean="0"/>
              <a:t>补充意见</a:t>
            </a:r>
            <a:r>
              <a:rPr lang="zh-CN" altLang="zh-CN" dirty="0" smtClean="0"/>
              <a:t/>
            </a:r>
            <a:br>
              <a:rPr lang="zh-CN" altLang="zh-CN" dirty="0" smtClean="0"/>
            </a:br>
            <a:r>
              <a:rPr lang="zh-CN" altLang="en-US" sz="3200" dirty="0" smtClean="0"/>
              <a:t>有关奖补项目申报介绍</a:t>
            </a:r>
            <a:endParaRPr lang="zh-CN" altLang="en-US" sz="3200" dirty="0"/>
          </a:p>
        </p:txBody>
      </p:sp>
      <p:sp>
        <p:nvSpPr>
          <p:cNvPr id="3" name="副标题 2"/>
          <p:cNvSpPr>
            <a:spLocks noGrp="1"/>
          </p:cNvSpPr>
          <p:nvPr>
            <p:ph type="subTitle" idx="1"/>
          </p:nvPr>
        </p:nvSpPr>
        <p:spPr>
          <a:xfrm>
            <a:off x="1371600" y="4500570"/>
            <a:ext cx="6400800" cy="1285884"/>
          </a:xfrm>
        </p:spPr>
        <p:txBody>
          <a:bodyPr>
            <a:normAutofit/>
          </a:bodyPr>
          <a:lstStyle/>
          <a:p>
            <a:pPr algn="ctr"/>
            <a:r>
              <a:rPr lang="zh-CN" altLang="en-US" sz="2400" dirty="0" smtClean="0">
                <a:solidFill>
                  <a:schemeClr val="tx1"/>
                </a:solidFill>
                <a:latin typeface="楷体_GB2312" pitchFamily="49" charset="-122"/>
                <a:ea typeface="楷体_GB2312" pitchFamily="49" charset="-122"/>
              </a:rPr>
              <a:t>郑</a:t>
            </a:r>
            <a:r>
              <a:rPr lang="zh-CN" altLang="en-US" sz="2400" dirty="0" smtClean="0">
                <a:solidFill>
                  <a:schemeClr val="tx1"/>
                </a:solidFill>
                <a:latin typeface="楷体_GB2312" pitchFamily="49" charset="-122"/>
                <a:ea typeface="楷体_GB2312" pitchFamily="49" charset="-122"/>
              </a:rPr>
              <a:t>州市工业和信息化局园区处</a:t>
            </a:r>
            <a:endParaRPr lang="zh-CN" altLang="zh-CN" sz="2400" dirty="0" smtClean="0">
              <a:solidFill>
                <a:schemeClr val="tx1"/>
              </a:solidFill>
              <a:latin typeface="楷体_GB2312" pitchFamily="49" charset="-122"/>
              <a:ea typeface="楷体_GB2312"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solidFill>
                  <a:srgbClr val="FF0000"/>
                </a:solidFill>
                <a:latin typeface="方正行楷简体" pitchFamily="2" charset="-122"/>
                <a:ea typeface="方正行楷简体" pitchFamily="2" charset="-122"/>
              </a:rPr>
              <a:t>二、新型工业化示范基地</a:t>
            </a:r>
            <a:r>
              <a:rPr lang="zh-CN" altLang="en-US" sz="3200" dirty="0" smtClean="0">
                <a:solidFill>
                  <a:srgbClr val="FF0000"/>
                </a:solidFill>
                <a:latin typeface="方正行楷简体" pitchFamily="2" charset="-122"/>
                <a:ea typeface="方正行楷简体" pitchFamily="2" charset="-122"/>
              </a:rPr>
              <a:t>奖励</a:t>
            </a:r>
            <a:endParaRPr lang="zh-CN" altLang="en-US" sz="3200" dirty="0"/>
          </a:p>
        </p:txBody>
      </p:sp>
      <p:sp>
        <p:nvSpPr>
          <p:cNvPr id="3" name="内容占位符 2"/>
          <p:cNvSpPr>
            <a:spLocks noGrp="1"/>
          </p:cNvSpPr>
          <p:nvPr>
            <p:ph sz="quarter" idx="1"/>
          </p:nvPr>
        </p:nvSpPr>
        <p:spPr/>
        <p:txBody>
          <a:bodyPr/>
          <a:lstStyle/>
          <a:p>
            <a:pPr>
              <a:lnSpc>
                <a:spcPts val="3900"/>
              </a:lnSpc>
              <a:buNone/>
            </a:pPr>
            <a:r>
              <a:rPr lang="en-US" altLang="zh-CN" sz="2400" dirty="0" smtClean="0">
                <a:latin typeface="黑体" pitchFamily="49" charset="-122"/>
                <a:ea typeface="黑体" pitchFamily="49" charset="-122"/>
              </a:rPr>
              <a:t>    </a:t>
            </a:r>
            <a:r>
              <a:rPr lang="zh-CN" altLang="zh-CN" sz="2400" dirty="0" smtClean="0">
                <a:latin typeface="黑体" pitchFamily="49" charset="-122"/>
                <a:ea typeface="黑体" pitchFamily="49" charset="-122"/>
              </a:rPr>
              <a:t>（</a:t>
            </a:r>
            <a:r>
              <a:rPr lang="zh-CN" altLang="zh-CN" sz="2400" dirty="0" smtClean="0">
                <a:latin typeface="黑体" pitchFamily="49" charset="-122"/>
                <a:ea typeface="黑体" pitchFamily="49" charset="-122"/>
              </a:rPr>
              <a:t>三） </a:t>
            </a:r>
            <a:r>
              <a:rPr lang="zh-CN" altLang="zh-CN" sz="2400" dirty="0" smtClean="0">
                <a:latin typeface="黑体" pitchFamily="49" charset="-122"/>
                <a:ea typeface="黑体" pitchFamily="49" charset="-122"/>
              </a:rPr>
              <a:t>申</a:t>
            </a:r>
            <a:r>
              <a:rPr lang="zh-CN" altLang="zh-CN" sz="2400" dirty="0" smtClean="0">
                <a:latin typeface="黑体" pitchFamily="49" charset="-122"/>
                <a:ea typeface="黑体" pitchFamily="49" charset="-122"/>
              </a:rPr>
              <a:t>报材料</a:t>
            </a:r>
          </a:p>
          <a:p>
            <a:pPr>
              <a:lnSpc>
                <a:spcPts val="3900"/>
              </a:lnSpc>
              <a:buNone/>
            </a:pPr>
            <a:r>
              <a:rPr lang="en-US" altLang="zh-CN" sz="2400" dirty="0" smtClean="0">
                <a:latin typeface="Times New Roman" pitchFamily="18" charset="0"/>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1</a:t>
            </a:r>
            <a:r>
              <a:rPr lang="zh-CN" altLang="zh-CN" sz="2400" dirty="0" smtClean="0">
                <a:latin typeface="Times New Roman" pitchFamily="18" charset="0"/>
                <a:ea typeface="新宋体" pitchFamily="49" charset="-122"/>
                <a:cs typeface="Times New Roman" pitchFamily="18" charset="0"/>
              </a:rPr>
              <a:t>）奖补专项资金申请文件；</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2</a:t>
            </a:r>
            <a:r>
              <a:rPr lang="zh-CN" altLang="zh-CN" sz="2400" dirty="0" smtClean="0">
                <a:latin typeface="Times New Roman" pitchFamily="18" charset="0"/>
                <a:ea typeface="新宋体" pitchFamily="49" charset="-122"/>
                <a:cs typeface="Times New Roman" pitchFamily="18" charset="0"/>
              </a:rPr>
              <a:t>）奖补专项资金申报表；</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3</a:t>
            </a:r>
            <a:r>
              <a:rPr lang="zh-CN" altLang="zh-CN" sz="2400" dirty="0" smtClean="0">
                <a:latin typeface="Times New Roman" pitchFamily="18" charset="0"/>
                <a:ea typeface="新宋体" pitchFamily="49" charset="-122"/>
                <a:cs typeface="Times New Roman" pitchFamily="18" charset="0"/>
              </a:rPr>
              <a:t>）国家、省新认定的新型工业化产业示范基地</a:t>
            </a:r>
            <a:r>
              <a:rPr lang="zh-CN" altLang="zh-CN" sz="2400" dirty="0" smtClean="0">
                <a:latin typeface="Times New Roman" pitchFamily="18" charset="0"/>
                <a:ea typeface="新宋体" pitchFamily="49" charset="-122"/>
                <a:cs typeface="Times New Roman" pitchFamily="18" charset="0"/>
              </a:rPr>
              <a:t>文件（</a:t>
            </a:r>
            <a:r>
              <a:rPr lang="zh-CN" altLang="zh-CN" sz="2400" dirty="0" smtClean="0">
                <a:latin typeface="Times New Roman" pitchFamily="18" charset="0"/>
                <a:ea typeface="新宋体" pitchFamily="49" charset="-122"/>
                <a:cs typeface="Times New Roman" pitchFamily="18" charset="0"/>
              </a:rPr>
              <a:t>复印件）；</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4</a:t>
            </a:r>
            <a:r>
              <a:rPr lang="zh-CN" altLang="zh-CN" sz="2400" dirty="0" smtClean="0">
                <a:latin typeface="Times New Roman" pitchFamily="18" charset="0"/>
                <a:ea typeface="新宋体" pitchFamily="49" charset="-122"/>
                <a:cs typeface="Times New Roman" pitchFamily="18" charset="0"/>
              </a:rPr>
              <a:t>）其他需提供的资料。</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85786" y="214290"/>
            <a:ext cx="8153400" cy="990600"/>
          </a:xfrm>
        </p:spPr>
        <p:txBody>
          <a:bodyPr>
            <a:normAutofit fontScale="90000"/>
          </a:bodyPr>
          <a:lstStyle/>
          <a:p>
            <a:r>
              <a:rPr lang="en-US" altLang="zh-CN" sz="3200" dirty="0" smtClean="0">
                <a:latin typeface="方正行楷简体" pitchFamily="2" charset="-122"/>
                <a:ea typeface="方正行楷简体" pitchFamily="2" charset="-122"/>
                <a:cs typeface="Times New Roman" pitchFamily="18" charset="0"/>
              </a:rPr>
              <a:t/>
            </a:r>
            <a:br>
              <a:rPr lang="en-US" altLang="zh-CN" sz="3200" dirty="0" smtClean="0">
                <a:latin typeface="方正行楷简体" pitchFamily="2" charset="-122"/>
                <a:ea typeface="方正行楷简体" pitchFamily="2" charset="-122"/>
                <a:cs typeface="Times New Roman" pitchFamily="18" charset="0"/>
              </a:rPr>
            </a:br>
            <a:r>
              <a:rPr lang="zh-CN" altLang="en-US" sz="3200" dirty="0" smtClean="0">
                <a:solidFill>
                  <a:srgbClr val="FF0000"/>
                </a:solidFill>
                <a:latin typeface="方正行楷简体" pitchFamily="2" charset="-122"/>
                <a:ea typeface="方正行楷简体" pitchFamily="2" charset="-122"/>
                <a:cs typeface="Times New Roman" pitchFamily="18" charset="0"/>
              </a:rPr>
              <a:t>欢</a:t>
            </a:r>
            <a:r>
              <a:rPr lang="zh-CN" altLang="en-US" sz="3200" dirty="0" smtClean="0">
                <a:solidFill>
                  <a:srgbClr val="FF0000"/>
                </a:solidFill>
                <a:latin typeface="方正行楷简体" pitchFamily="2" charset="-122"/>
                <a:ea typeface="方正行楷简体" pitchFamily="2" charset="-122"/>
                <a:cs typeface="Times New Roman" pitchFamily="18" charset="0"/>
              </a:rPr>
              <a:t>迎浏览市工信局网站或来电咨询</a:t>
            </a:r>
            <a:r>
              <a:rPr lang="en-US" altLang="zh-CN" sz="3200" dirty="0" smtClean="0">
                <a:latin typeface="方正行楷简体" pitchFamily="2" charset="-122"/>
                <a:ea typeface="方正行楷简体" pitchFamily="2" charset="-122"/>
                <a:cs typeface="Times New Roman" pitchFamily="18" charset="0"/>
              </a:rPr>
              <a:t/>
            </a:r>
            <a:br>
              <a:rPr lang="en-US" altLang="zh-CN" sz="3200" dirty="0" smtClean="0">
                <a:latin typeface="方正行楷简体" pitchFamily="2" charset="-122"/>
                <a:ea typeface="方正行楷简体" pitchFamily="2" charset="-122"/>
                <a:cs typeface="Times New Roman" pitchFamily="18" charset="0"/>
              </a:rPr>
            </a:br>
            <a:endParaRPr lang="zh-CN" altLang="en-US" sz="3200" dirty="0">
              <a:solidFill>
                <a:schemeClr val="tx1"/>
              </a:solidFill>
            </a:endParaRPr>
          </a:p>
        </p:txBody>
      </p:sp>
      <p:sp>
        <p:nvSpPr>
          <p:cNvPr id="3" name="内容占位符 2"/>
          <p:cNvSpPr>
            <a:spLocks noGrp="1"/>
          </p:cNvSpPr>
          <p:nvPr>
            <p:ph sz="quarter" idx="1"/>
          </p:nvPr>
        </p:nvSpPr>
        <p:spPr/>
        <p:txBody>
          <a:bodyPr>
            <a:normAutofit/>
          </a:bodyPr>
          <a:lstStyle/>
          <a:p>
            <a:pPr>
              <a:lnSpc>
                <a:spcPts val="3500"/>
              </a:lnSpc>
              <a:buNone/>
            </a:pPr>
            <a:r>
              <a:rPr lang="zh-CN" altLang="en-US" sz="2400" dirty="0" smtClean="0">
                <a:latin typeface="楷体_GB2312" pitchFamily="49" charset="-122"/>
                <a:ea typeface="楷体_GB2312" pitchFamily="49" charset="-122"/>
              </a:rPr>
              <a:t>  郑</a:t>
            </a:r>
            <a:r>
              <a:rPr lang="zh-CN" altLang="en-US" sz="2400" dirty="0" smtClean="0">
                <a:latin typeface="楷体_GB2312" pitchFamily="49" charset="-122"/>
                <a:ea typeface="楷体_GB2312" pitchFamily="49" charset="-122"/>
              </a:rPr>
              <a:t>州市工业和信息化</a:t>
            </a:r>
            <a:r>
              <a:rPr lang="zh-CN" altLang="en-US" sz="2400" dirty="0" smtClean="0">
                <a:latin typeface="楷体_GB2312" pitchFamily="49" charset="-122"/>
                <a:ea typeface="楷体_GB2312" pitchFamily="49" charset="-122"/>
              </a:rPr>
              <a:t>局</a:t>
            </a:r>
            <a:r>
              <a:rPr lang="zh-CN" altLang="en-US" sz="2400" dirty="0" smtClean="0">
                <a:latin typeface="楷体_GB2312" pitchFamily="49" charset="-122"/>
                <a:ea typeface="楷体_GB2312" pitchFamily="49" charset="-122"/>
                <a:cs typeface="Times New Roman" pitchFamily="18" charset="0"/>
              </a:rPr>
              <a:t>园区处：</a:t>
            </a:r>
            <a:endParaRPr lang="en-US" altLang="zh-CN" sz="2400" dirty="0" smtClean="0">
              <a:latin typeface="楷体_GB2312" pitchFamily="49" charset="-122"/>
              <a:ea typeface="楷体_GB2312" pitchFamily="49" charset="-122"/>
              <a:cs typeface="Times New Roman" pitchFamily="18" charset="0"/>
            </a:endParaRPr>
          </a:p>
          <a:p>
            <a:pPr>
              <a:lnSpc>
                <a:spcPts val="3500"/>
              </a:lnSpc>
              <a:buNone/>
            </a:pPr>
            <a:r>
              <a:rPr lang="zh-CN" altLang="en-US" sz="2400" dirty="0" smtClean="0">
                <a:latin typeface="Times New Roman" pitchFamily="18" charset="0"/>
                <a:ea typeface="新宋体" pitchFamily="49" charset="-122"/>
                <a:cs typeface="Times New Roman" pitchFamily="18" charset="0"/>
              </a:rPr>
              <a:t>    电   话：</a:t>
            </a:r>
            <a:r>
              <a:rPr lang="en-US" altLang="zh-CN" sz="2400" dirty="0" smtClean="0">
                <a:latin typeface="Times New Roman" pitchFamily="18" charset="0"/>
                <a:ea typeface="新宋体" pitchFamily="49" charset="-122"/>
                <a:cs typeface="Times New Roman" pitchFamily="18" charset="0"/>
              </a:rPr>
              <a:t>67170013</a:t>
            </a:r>
          </a:p>
          <a:p>
            <a:pPr>
              <a:lnSpc>
                <a:spcPts val="3500"/>
              </a:lnSpc>
              <a:buNone/>
            </a:pPr>
            <a:r>
              <a:rPr lang="zh-CN" altLang="en-US" sz="2400" dirty="0" smtClean="0">
                <a:latin typeface="Times New Roman" pitchFamily="18" charset="0"/>
                <a:ea typeface="新宋体" pitchFamily="49" charset="-122"/>
                <a:cs typeface="Times New Roman" pitchFamily="18" charset="0"/>
              </a:rPr>
              <a:t>    邮   箱：</a:t>
            </a:r>
            <a:r>
              <a:rPr lang="en-US" altLang="zh-CN" sz="2400" dirty="0" smtClean="0">
                <a:latin typeface="Times New Roman" pitchFamily="18" charset="0"/>
                <a:ea typeface="新宋体" pitchFamily="49" charset="-122"/>
                <a:cs typeface="Times New Roman" pitchFamily="18" charset="0"/>
                <a:hlinkClick r:id="rId2"/>
              </a:rPr>
              <a:t>yuanquchu@163.com</a:t>
            </a:r>
            <a:endParaRPr lang="en-US" altLang="zh-CN" sz="2400" dirty="0" smtClean="0">
              <a:latin typeface="Times New Roman" pitchFamily="18" charset="0"/>
              <a:ea typeface="新宋体" pitchFamily="49" charset="-122"/>
              <a:cs typeface="Times New Roman" pitchFamily="18" charset="0"/>
            </a:endParaRPr>
          </a:p>
          <a:p>
            <a:pPr>
              <a:lnSpc>
                <a:spcPts val="3500"/>
              </a:lnSpc>
              <a:buNone/>
            </a:pPr>
            <a:endParaRPr lang="en-US" altLang="zh-CN" sz="2400" dirty="0" smtClean="0">
              <a:latin typeface="Times New Roman" pitchFamily="18" charset="0"/>
              <a:ea typeface="新宋体" pitchFamily="49" charset="-122"/>
              <a:cs typeface="Times New Roman" pitchFamily="18" charset="0"/>
            </a:endParaRPr>
          </a:p>
          <a:p>
            <a:pPr algn="ctr">
              <a:lnSpc>
                <a:spcPts val="3500"/>
              </a:lnSpc>
              <a:buNone/>
            </a:pPr>
            <a:r>
              <a:rPr lang="en-US" altLang="zh-CN" sz="2400" dirty="0" smtClean="0">
                <a:latin typeface="Times New Roman" pitchFamily="18" charset="0"/>
                <a:ea typeface="新宋体" pitchFamily="49" charset="-122"/>
                <a:cs typeface="Times New Roman" pitchFamily="18" charset="0"/>
              </a:rPr>
              <a:t> </a:t>
            </a:r>
            <a:r>
              <a:rPr lang="zh-CN" altLang="en-US" sz="4000" dirty="0" smtClean="0">
                <a:solidFill>
                  <a:srgbClr val="FF0000"/>
                </a:solidFill>
                <a:latin typeface="方正行楷简体" pitchFamily="2" charset="-122"/>
                <a:ea typeface="方正行楷简体" pitchFamily="2" charset="-122"/>
                <a:cs typeface="Times New Roman" pitchFamily="18" charset="0"/>
              </a:rPr>
              <a:t>谢谢大家！</a:t>
            </a:r>
            <a:endParaRPr lang="zh-CN" altLang="en-US" sz="4000" dirty="0">
              <a:solidFill>
                <a:srgbClr val="FF0000"/>
              </a:solidFill>
              <a:latin typeface="方正行楷简体" pitchFamily="2" charset="-122"/>
              <a:ea typeface="方正行楷简体" pitchFamily="2" charset="-122"/>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2976" y="357166"/>
            <a:ext cx="5214974" cy="1131910"/>
          </a:xfrm>
        </p:spPr>
        <p:txBody>
          <a:bodyPr>
            <a:normAutofit fontScale="90000"/>
          </a:bodyPr>
          <a:lstStyle/>
          <a:p>
            <a:r>
              <a:rPr lang="en-US" altLang="zh-CN" sz="3600" dirty="0" smtClean="0">
                <a:latin typeface="方正大标宋简体" pitchFamily="2" charset="-122"/>
                <a:ea typeface="方正大标宋简体" pitchFamily="2" charset="-122"/>
              </a:rPr>
              <a:t/>
            </a:r>
            <a:br>
              <a:rPr lang="en-US" altLang="zh-CN" sz="3600" dirty="0" smtClean="0">
                <a:latin typeface="方正大标宋简体" pitchFamily="2" charset="-122"/>
                <a:ea typeface="方正大标宋简体" pitchFamily="2" charset="-122"/>
              </a:rPr>
            </a:br>
            <a:r>
              <a:rPr lang="zh-CN" altLang="en-US" sz="3100" dirty="0" smtClean="0">
                <a:solidFill>
                  <a:schemeClr val="tx1"/>
                </a:solidFill>
                <a:latin typeface="方正大标宋简体" pitchFamily="2" charset="-122"/>
                <a:ea typeface="方正大标宋简体" pitchFamily="2" charset="-122"/>
              </a:rPr>
              <a:t>园</a:t>
            </a:r>
            <a:r>
              <a:rPr lang="zh-CN" altLang="en-US" sz="3100" dirty="0" smtClean="0">
                <a:solidFill>
                  <a:schemeClr val="tx1"/>
                </a:solidFill>
                <a:latin typeface="方正大标宋简体" pitchFamily="2" charset="-122"/>
                <a:ea typeface="方正大标宋简体" pitchFamily="2" charset="-122"/>
              </a:rPr>
              <a:t>区处承担的奖补专项：</a:t>
            </a:r>
            <a:r>
              <a:rPr lang="en-US" altLang="zh-CN" dirty="0" smtClean="0">
                <a:latin typeface="方正大标宋简体" pitchFamily="2" charset="-122"/>
                <a:ea typeface="方正大标宋简体" pitchFamily="2" charset="-122"/>
              </a:rPr>
              <a:t/>
            </a:r>
            <a:br>
              <a:rPr lang="en-US" altLang="zh-CN" dirty="0" smtClean="0">
                <a:latin typeface="方正大标宋简体" pitchFamily="2" charset="-122"/>
                <a:ea typeface="方正大标宋简体" pitchFamily="2" charset="-122"/>
              </a:rPr>
            </a:br>
            <a:endParaRPr lang="zh-CN" altLang="en-US" dirty="0"/>
          </a:p>
        </p:txBody>
      </p:sp>
      <p:sp>
        <p:nvSpPr>
          <p:cNvPr id="3" name="内容占位符 2"/>
          <p:cNvSpPr>
            <a:spLocks noGrp="1"/>
          </p:cNvSpPr>
          <p:nvPr>
            <p:ph sz="quarter" idx="1"/>
          </p:nvPr>
        </p:nvSpPr>
        <p:spPr>
          <a:xfrm>
            <a:off x="457200" y="1600201"/>
            <a:ext cx="8229600" cy="4257692"/>
          </a:xfrm>
        </p:spPr>
        <p:txBody>
          <a:bodyPr/>
          <a:lstStyle/>
          <a:p>
            <a:pPr>
              <a:lnSpc>
                <a:spcPct val="150000"/>
              </a:lnSpc>
              <a:buNone/>
            </a:pPr>
            <a:r>
              <a:rPr lang="zh-CN" altLang="en-US" sz="2400" dirty="0" smtClean="0">
                <a:latin typeface="新宋体" pitchFamily="49" charset="-122"/>
                <a:ea typeface="新宋体" pitchFamily="49" charset="-122"/>
              </a:rPr>
              <a:t>    一、</a:t>
            </a:r>
            <a:r>
              <a:rPr lang="zh-CN" altLang="zh-CN" sz="2400" dirty="0" smtClean="0">
                <a:latin typeface="新宋体" pitchFamily="49" charset="-122"/>
                <a:ea typeface="新宋体" pitchFamily="49" charset="-122"/>
              </a:rPr>
              <a:t>行业研发平台建设</a:t>
            </a:r>
            <a:r>
              <a:rPr lang="zh-CN" altLang="en-US" sz="2400" dirty="0" smtClean="0">
                <a:latin typeface="新宋体" pitchFamily="49" charset="-122"/>
                <a:ea typeface="新宋体" pitchFamily="49" charset="-122"/>
              </a:rPr>
              <a:t>补助</a:t>
            </a:r>
            <a:endParaRPr lang="en-US" altLang="zh-CN" sz="2400" dirty="0" smtClean="0">
              <a:latin typeface="新宋体" pitchFamily="49" charset="-122"/>
              <a:ea typeface="新宋体" pitchFamily="49" charset="-122"/>
            </a:endParaRPr>
          </a:p>
          <a:p>
            <a:pPr>
              <a:lnSpc>
                <a:spcPct val="150000"/>
              </a:lnSpc>
              <a:buNone/>
            </a:pPr>
            <a:r>
              <a:rPr lang="zh-CN" altLang="en-US" sz="2400" dirty="0" smtClean="0">
                <a:latin typeface="新宋体" pitchFamily="49" charset="-122"/>
                <a:ea typeface="新宋体" pitchFamily="49" charset="-122"/>
              </a:rPr>
              <a:t>    二、新型工业化产业示范基地奖励</a:t>
            </a:r>
            <a:endParaRPr lang="zh-CN" altLang="en-US" sz="2400" dirty="0">
              <a:latin typeface="新宋体" pitchFamily="49" charset="-122"/>
              <a:ea typeface="新宋体"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solidFill>
                  <a:srgbClr val="FF0000"/>
                </a:solidFill>
                <a:latin typeface="方正行楷简体" pitchFamily="2" charset="-122"/>
                <a:ea typeface="方正行楷简体" pitchFamily="2" charset="-122"/>
              </a:rPr>
              <a:t>一</a:t>
            </a:r>
            <a:r>
              <a:rPr lang="zh-CN" altLang="en-US" sz="3200" dirty="0" smtClean="0">
                <a:solidFill>
                  <a:srgbClr val="FF0000"/>
                </a:solidFill>
                <a:latin typeface="方正行楷简体" pitchFamily="2" charset="-122"/>
                <a:ea typeface="方正行楷简体" pitchFamily="2" charset="-122"/>
              </a:rPr>
              <a:t>、</a:t>
            </a:r>
            <a:r>
              <a:rPr lang="zh-CN" altLang="zh-CN" sz="3200" dirty="0" smtClean="0">
                <a:solidFill>
                  <a:srgbClr val="FF0000"/>
                </a:solidFill>
                <a:latin typeface="方正行楷简体" pitchFamily="2" charset="-122"/>
                <a:ea typeface="方正行楷简体" pitchFamily="2" charset="-122"/>
              </a:rPr>
              <a:t>行</a:t>
            </a:r>
            <a:r>
              <a:rPr lang="zh-CN" altLang="zh-CN" sz="3200" dirty="0" smtClean="0">
                <a:solidFill>
                  <a:srgbClr val="FF0000"/>
                </a:solidFill>
                <a:latin typeface="方正行楷简体" pitchFamily="2" charset="-122"/>
                <a:ea typeface="方正行楷简体" pitchFamily="2" charset="-122"/>
              </a:rPr>
              <a:t>业研发平台建</a:t>
            </a:r>
            <a:r>
              <a:rPr lang="zh-CN" altLang="zh-CN" sz="3200" dirty="0" smtClean="0">
                <a:solidFill>
                  <a:srgbClr val="FF0000"/>
                </a:solidFill>
                <a:latin typeface="方正行楷简体" pitchFamily="2" charset="-122"/>
                <a:ea typeface="方正行楷简体" pitchFamily="2" charset="-122"/>
              </a:rPr>
              <a:t>设</a:t>
            </a:r>
            <a:r>
              <a:rPr lang="zh-CN" altLang="en-US" sz="3200" dirty="0" smtClean="0">
                <a:solidFill>
                  <a:srgbClr val="FF0000"/>
                </a:solidFill>
                <a:latin typeface="方正行楷简体" pitchFamily="2" charset="-122"/>
                <a:ea typeface="方正行楷简体" pitchFamily="2" charset="-122"/>
              </a:rPr>
              <a:t>补助</a:t>
            </a:r>
            <a:r>
              <a:rPr lang="en-US" altLang="zh-CN" sz="3200" dirty="0" smtClean="0">
                <a:solidFill>
                  <a:srgbClr val="FF0000"/>
                </a:solidFill>
                <a:latin typeface="方正行楷简体" pitchFamily="2" charset="-122"/>
                <a:ea typeface="方正行楷简体" pitchFamily="2" charset="-122"/>
              </a:rPr>
              <a:t> </a:t>
            </a:r>
            <a:endParaRPr lang="zh-CN" altLang="en-US" sz="3200" dirty="0">
              <a:solidFill>
                <a:srgbClr val="FF0000"/>
              </a:solidFill>
              <a:latin typeface="方正行楷简体" pitchFamily="2" charset="-122"/>
              <a:ea typeface="方正行楷简体" pitchFamily="2" charset="-122"/>
            </a:endParaRPr>
          </a:p>
        </p:txBody>
      </p:sp>
      <p:sp>
        <p:nvSpPr>
          <p:cNvPr id="3" name="内容占位符 2"/>
          <p:cNvSpPr>
            <a:spLocks noGrp="1"/>
          </p:cNvSpPr>
          <p:nvPr>
            <p:ph sz="quarter" idx="1"/>
          </p:nvPr>
        </p:nvSpPr>
        <p:spPr/>
        <p:txBody>
          <a:bodyPr/>
          <a:lstStyle/>
          <a:p>
            <a:pPr>
              <a:lnSpc>
                <a:spcPct val="150000"/>
              </a:lnSpc>
              <a:buNone/>
            </a:pPr>
            <a:r>
              <a:rPr lang="en-US" altLang="zh-CN" sz="2800" dirty="0" smtClean="0">
                <a:latin typeface="黑体" pitchFamily="49" charset="-122"/>
                <a:ea typeface="黑体" pitchFamily="49" charset="-122"/>
              </a:rPr>
              <a:t>   </a:t>
            </a:r>
            <a:r>
              <a:rPr lang="zh-CN" altLang="zh-CN" sz="2400" dirty="0" smtClean="0">
                <a:latin typeface="黑体" pitchFamily="49" charset="-122"/>
                <a:ea typeface="黑体" pitchFamily="49" charset="-122"/>
              </a:rPr>
              <a:t>（</a:t>
            </a:r>
            <a:r>
              <a:rPr lang="zh-CN" altLang="en-US" sz="2400" dirty="0" smtClean="0">
                <a:latin typeface="黑体" pitchFamily="49" charset="-122"/>
                <a:ea typeface="黑体" pitchFamily="49" charset="-122"/>
              </a:rPr>
              <a:t>一</a:t>
            </a:r>
            <a:r>
              <a:rPr lang="zh-CN" altLang="zh-CN" sz="2400" dirty="0" smtClean="0">
                <a:latin typeface="黑体" pitchFamily="49" charset="-122"/>
                <a:ea typeface="黑体" pitchFamily="49" charset="-122"/>
              </a:rPr>
              <a:t>）支持方向类别</a:t>
            </a:r>
          </a:p>
          <a:p>
            <a:pPr>
              <a:lnSpc>
                <a:spcPct val="150000"/>
              </a:lnSpc>
              <a:buNone/>
            </a:pPr>
            <a:r>
              <a:rPr lang="en-US" altLang="zh-CN" sz="2400" dirty="0" smtClean="0">
                <a:latin typeface="新宋体" pitchFamily="49" charset="-122"/>
                <a:ea typeface="新宋体" pitchFamily="49" charset="-122"/>
              </a:rPr>
              <a:t>    </a:t>
            </a:r>
            <a:r>
              <a:rPr lang="zh-CN" altLang="zh-CN" sz="2400" dirty="0" smtClean="0">
                <a:latin typeface="新宋体" pitchFamily="49" charset="-122"/>
                <a:ea typeface="新宋体" pitchFamily="49" charset="-122"/>
              </a:rPr>
              <a:t>第</a:t>
            </a:r>
            <a:r>
              <a:rPr lang="en-US" altLang="zh-CN" sz="2400" dirty="0" smtClean="0">
                <a:latin typeface="新宋体" pitchFamily="49" charset="-122"/>
                <a:ea typeface="新宋体" pitchFamily="49" charset="-122"/>
                <a:cs typeface="Times New Roman" pitchFamily="18" charset="0"/>
              </a:rPr>
              <a:t>13</a:t>
            </a:r>
            <a:r>
              <a:rPr lang="zh-CN" altLang="zh-CN" sz="2400" dirty="0" smtClean="0">
                <a:latin typeface="新宋体" pitchFamily="49" charset="-122"/>
                <a:ea typeface="新宋体" pitchFamily="49" charset="-122"/>
              </a:rPr>
              <a:t>项：行业研发平台建设。</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solidFill>
                  <a:srgbClr val="FF0000"/>
                </a:solidFill>
                <a:latin typeface="方正行楷简体" pitchFamily="2" charset="-122"/>
                <a:ea typeface="方正行楷简体" pitchFamily="2" charset="-122"/>
              </a:rPr>
              <a:t>一</a:t>
            </a:r>
            <a:r>
              <a:rPr lang="zh-CN" altLang="en-US" sz="3200" dirty="0" smtClean="0">
                <a:solidFill>
                  <a:srgbClr val="FF0000"/>
                </a:solidFill>
                <a:latin typeface="方正行楷简体" pitchFamily="2" charset="-122"/>
                <a:ea typeface="方正行楷简体" pitchFamily="2" charset="-122"/>
              </a:rPr>
              <a:t>、</a:t>
            </a:r>
            <a:r>
              <a:rPr lang="zh-CN" altLang="zh-CN" sz="3200" dirty="0" smtClean="0">
                <a:solidFill>
                  <a:srgbClr val="FF0000"/>
                </a:solidFill>
                <a:latin typeface="方正行楷简体" pitchFamily="2" charset="-122"/>
                <a:ea typeface="方正行楷简体" pitchFamily="2" charset="-122"/>
              </a:rPr>
              <a:t>行</a:t>
            </a:r>
            <a:r>
              <a:rPr lang="zh-CN" altLang="zh-CN" sz="3200" dirty="0" smtClean="0">
                <a:solidFill>
                  <a:srgbClr val="FF0000"/>
                </a:solidFill>
                <a:latin typeface="方正行楷简体" pitchFamily="2" charset="-122"/>
                <a:ea typeface="方正行楷简体" pitchFamily="2" charset="-122"/>
              </a:rPr>
              <a:t>业研发平台建</a:t>
            </a:r>
            <a:r>
              <a:rPr lang="zh-CN" altLang="zh-CN" sz="3200" dirty="0" smtClean="0">
                <a:solidFill>
                  <a:srgbClr val="FF0000"/>
                </a:solidFill>
                <a:latin typeface="方正行楷简体" pitchFamily="2" charset="-122"/>
                <a:ea typeface="方正行楷简体" pitchFamily="2" charset="-122"/>
              </a:rPr>
              <a:t>设</a:t>
            </a:r>
            <a:r>
              <a:rPr lang="zh-CN" altLang="en-US" sz="3200" dirty="0" smtClean="0">
                <a:solidFill>
                  <a:srgbClr val="FF0000"/>
                </a:solidFill>
                <a:latin typeface="方正行楷简体" pitchFamily="2" charset="-122"/>
                <a:ea typeface="方正行楷简体" pitchFamily="2" charset="-122"/>
              </a:rPr>
              <a:t>补助</a:t>
            </a:r>
            <a:endParaRPr lang="zh-CN" altLang="en-US" sz="3200" dirty="0">
              <a:solidFill>
                <a:srgbClr val="FF0000"/>
              </a:solidFill>
            </a:endParaRPr>
          </a:p>
        </p:txBody>
      </p:sp>
      <p:sp>
        <p:nvSpPr>
          <p:cNvPr id="3" name="内容占位符 2"/>
          <p:cNvSpPr>
            <a:spLocks noGrp="1"/>
          </p:cNvSpPr>
          <p:nvPr>
            <p:ph sz="quarter" idx="1"/>
          </p:nvPr>
        </p:nvSpPr>
        <p:spPr/>
        <p:txBody>
          <a:bodyPr>
            <a:normAutofit/>
          </a:bodyPr>
          <a:lstStyle/>
          <a:p>
            <a:pPr>
              <a:buNone/>
            </a:pPr>
            <a:r>
              <a:rPr lang="en-US" altLang="zh-CN" sz="2800" dirty="0" smtClean="0">
                <a:latin typeface="黑体" pitchFamily="49" charset="-122"/>
                <a:ea typeface="黑体" pitchFamily="49" charset="-122"/>
              </a:rPr>
              <a:t>    </a:t>
            </a:r>
            <a:r>
              <a:rPr lang="zh-CN" altLang="zh-CN" sz="2400" dirty="0" smtClean="0">
                <a:latin typeface="黑体" pitchFamily="49" charset="-122"/>
                <a:ea typeface="黑体" pitchFamily="49" charset="-122"/>
              </a:rPr>
              <a:t>（</a:t>
            </a:r>
            <a:r>
              <a:rPr lang="zh-CN" altLang="en-US" sz="2400" dirty="0" smtClean="0">
                <a:latin typeface="黑体" pitchFamily="49" charset="-122"/>
                <a:ea typeface="黑体" pitchFamily="49" charset="-122"/>
              </a:rPr>
              <a:t>二</a:t>
            </a:r>
            <a:r>
              <a:rPr lang="zh-CN" altLang="zh-CN" sz="2400" dirty="0" smtClean="0">
                <a:latin typeface="黑体" pitchFamily="49" charset="-122"/>
                <a:ea typeface="黑体" pitchFamily="49" charset="-122"/>
              </a:rPr>
              <a:t>）政策标准</a:t>
            </a:r>
          </a:p>
          <a:p>
            <a:pPr>
              <a:lnSpc>
                <a:spcPts val="4200"/>
              </a:lnSpc>
              <a:buNone/>
            </a:pPr>
            <a:r>
              <a:rPr lang="en-US" altLang="zh-CN" sz="2400" dirty="0" smtClean="0"/>
              <a:t>        </a:t>
            </a:r>
            <a:r>
              <a:rPr lang="zh-CN" altLang="zh-CN" sz="2400" dirty="0" smtClean="0">
                <a:latin typeface="Times New Roman" pitchFamily="18" charset="0"/>
                <a:ea typeface="新宋体" pitchFamily="49" charset="-122"/>
                <a:cs typeface="Times New Roman" pitchFamily="18" charset="0"/>
              </a:rPr>
              <a:t>《郑州市人民政府关于郑州市建设中国制造强市若干政策的补充意见》第</a:t>
            </a:r>
            <a:r>
              <a:rPr lang="en-US" altLang="zh-CN" sz="2400" dirty="0" smtClean="0">
                <a:latin typeface="Times New Roman" pitchFamily="18" charset="0"/>
                <a:ea typeface="新宋体" pitchFamily="49" charset="-122"/>
                <a:cs typeface="Times New Roman" pitchFamily="18" charset="0"/>
              </a:rPr>
              <a:t>7</a:t>
            </a:r>
            <a:r>
              <a:rPr lang="zh-CN" altLang="zh-CN" sz="2400" dirty="0" smtClean="0">
                <a:latin typeface="Times New Roman" pitchFamily="18" charset="0"/>
                <a:ea typeface="新宋体" pitchFamily="49" charset="-122"/>
                <a:cs typeface="Times New Roman" pitchFamily="18" charset="0"/>
              </a:rPr>
              <a:t>项</a:t>
            </a:r>
            <a:r>
              <a:rPr lang="zh-CN" altLang="en-US" sz="2400" dirty="0" smtClean="0">
                <a:latin typeface="Times New Roman" pitchFamily="18" charset="0"/>
                <a:ea typeface="新宋体" pitchFamily="49" charset="-122"/>
                <a:cs typeface="Times New Roman" pitchFamily="18" charset="0"/>
              </a:rPr>
              <a:t>：</a:t>
            </a:r>
            <a:endParaRPr lang="en-US" altLang="zh-CN" sz="2400" dirty="0" smtClean="0">
              <a:latin typeface="Times New Roman" pitchFamily="18" charset="0"/>
              <a:ea typeface="新宋体" pitchFamily="49" charset="-122"/>
              <a:cs typeface="Times New Roman" pitchFamily="18" charset="0"/>
            </a:endParaRPr>
          </a:p>
          <a:p>
            <a:pPr>
              <a:lnSpc>
                <a:spcPts val="42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支持行业研发平台建设。对新型工业化产业示范基地建立的经省及省以上有关部门认定的行业技术研发中心、检测中心，经审核，市财政按其专项设备（含配套软件）投资额的</a:t>
            </a:r>
            <a:r>
              <a:rPr lang="en-US" altLang="zh-CN" sz="2400" dirty="0" smtClean="0">
                <a:latin typeface="Times New Roman" pitchFamily="18" charset="0"/>
                <a:ea typeface="新宋体" pitchFamily="49" charset="-122"/>
                <a:cs typeface="Times New Roman" pitchFamily="18" charset="0"/>
              </a:rPr>
              <a:t>20%</a:t>
            </a:r>
            <a:r>
              <a:rPr lang="zh-CN" altLang="zh-CN" sz="2400" dirty="0" smtClean="0">
                <a:latin typeface="Times New Roman" pitchFamily="18" charset="0"/>
                <a:ea typeface="新宋体" pitchFamily="49" charset="-122"/>
                <a:cs typeface="Times New Roman" pitchFamily="18" charset="0"/>
              </a:rPr>
              <a:t>给予补助，最高补助不超过</a:t>
            </a:r>
            <a:r>
              <a:rPr lang="en-US" altLang="zh-CN" sz="2400" dirty="0" smtClean="0">
                <a:latin typeface="Times New Roman" pitchFamily="18" charset="0"/>
                <a:ea typeface="新宋体" pitchFamily="49" charset="-122"/>
                <a:cs typeface="Times New Roman" pitchFamily="18" charset="0"/>
              </a:rPr>
              <a:t>100</a:t>
            </a:r>
            <a:r>
              <a:rPr lang="zh-CN" altLang="zh-CN" sz="2400" dirty="0" smtClean="0">
                <a:latin typeface="Times New Roman" pitchFamily="18" charset="0"/>
                <a:ea typeface="新宋体" pitchFamily="49" charset="-122"/>
                <a:cs typeface="Times New Roman" pitchFamily="18" charset="0"/>
              </a:rPr>
              <a:t>万元。</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solidFill>
                  <a:srgbClr val="FF0000"/>
                </a:solidFill>
                <a:latin typeface="方正行楷简体" pitchFamily="2" charset="-122"/>
                <a:ea typeface="方正行楷简体" pitchFamily="2" charset="-122"/>
              </a:rPr>
              <a:t>一</a:t>
            </a:r>
            <a:r>
              <a:rPr lang="zh-CN" altLang="en-US" sz="3200" dirty="0" smtClean="0">
                <a:solidFill>
                  <a:srgbClr val="FF0000"/>
                </a:solidFill>
                <a:latin typeface="方正行楷简体" pitchFamily="2" charset="-122"/>
                <a:ea typeface="方正行楷简体" pitchFamily="2" charset="-122"/>
              </a:rPr>
              <a:t>、</a:t>
            </a:r>
            <a:r>
              <a:rPr lang="zh-CN" altLang="zh-CN" sz="3200" dirty="0" smtClean="0">
                <a:solidFill>
                  <a:srgbClr val="FF0000"/>
                </a:solidFill>
                <a:latin typeface="方正行楷简体" pitchFamily="2" charset="-122"/>
                <a:ea typeface="方正行楷简体" pitchFamily="2" charset="-122"/>
              </a:rPr>
              <a:t>行</a:t>
            </a:r>
            <a:r>
              <a:rPr lang="zh-CN" altLang="zh-CN" sz="3200" dirty="0" smtClean="0">
                <a:solidFill>
                  <a:srgbClr val="FF0000"/>
                </a:solidFill>
                <a:latin typeface="方正行楷简体" pitchFamily="2" charset="-122"/>
                <a:ea typeface="方正行楷简体" pitchFamily="2" charset="-122"/>
              </a:rPr>
              <a:t>业研发平台建</a:t>
            </a:r>
            <a:r>
              <a:rPr lang="zh-CN" altLang="zh-CN" sz="3200" dirty="0" smtClean="0">
                <a:solidFill>
                  <a:srgbClr val="FF0000"/>
                </a:solidFill>
                <a:latin typeface="方正行楷简体" pitchFamily="2" charset="-122"/>
                <a:ea typeface="方正行楷简体" pitchFamily="2" charset="-122"/>
              </a:rPr>
              <a:t>设</a:t>
            </a:r>
            <a:r>
              <a:rPr lang="zh-CN" altLang="en-US" sz="3200" dirty="0" smtClean="0">
                <a:solidFill>
                  <a:srgbClr val="FF0000"/>
                </a:solidFill>
                <a:latin typeface="方正行楷简体" pitchFamily="2" charset="-122"/>
                <a:ea typeface="方正行楷简体" pitchFamily="2" charset="-122"/>
              </a:rPr>
              <a:t>补助</a:t>
            </a:r>
            <a:endParaRPr lang="zh-CN" altLang="en-US" sz="3200" dirty="0">
              <a:solidFill>
                <a:srgbClr val="FF0000"/>
              </a:solidFill>
            </a:endParaRPr>
          </a:p>
        </p:txBody>
      </p:sp>
      <p:sp>
        <p:nvSpPr>
          <p:cNvPr id="3" name="内容占位符 2"/>
          <p:cNvSpPr>
            <a:spLocks noGrp="1"/>
          </p:cNvSpPr>
          <p:nvPr>
            <p:ph sz="quarter" idx="1"/>
          </p:nvPr>
        </p:nvSpPr>
        <p:spPr>
          <a:xfrm>
            <a:off x="357158" y="1428736"/>
            <a:ext cx="8229600" cy="5000660"/>
          </a:xfrm>
        </p:spPr>
        <p:txBody>
          <a:bodyPr>
            <a:normAutofit fontScale="85000" lnSpcReduction="10000"/>
          </a:bodyPr>
          <a:lstStyle/>
          <a:p>
            <a:pPr>
              <a:lnSpc>
                <a:spcPct val="160000"/>
              </a:lnSpc>
              <a:spcBef>
                <a:spcPts val="0"/>
              </a:spcBef>
              <a:buNone/>
            </a:pPr>
            <a:r>
              <a:rPr lang="en-US" altLang="zh-CN" sz="3000" dirty="0" smtClean="0">
                <a:latin typeface="黑体" pitchFamily="49" charset="-122"/>
                <a:ea typeface="黑体" pitchFamily="49" charset="-122"/>
              </a:rPr>
              <a:t>   </a:t>
            </a:r>
            <a:r>
              <a:rPr lang="zh-CN" altLang="zh-CN" sz="2800" dirty="0" smtClean="0">
                <a:latin typeface="黑体" pitchFamily="49" charset="-122"/>
                <a:ea typeface="黑体" pitchFamily="49" charset="-122"/>
              </a:rPr>
              <a:t>（三）条件说明</a:t>
            </a:r>
          </a:p>
          <a:p>
            <a:pPr>
              <a:lnSpc>
                <a:spcPts val="4200"/>
              </a:lnSpc>
              <a:spcBef>
                <a:spcPts val="0"/>
              </a:spcBef>
              <a:buNone/>
            </a:pPr>
            <a:r>
              <a:rPr lang="en-US" altLang="zh-CN" sz="2800" dirty="0" smtClean="0">
                <a:latin typeface="Times New Roman" pitchFamily="18" charset="0"/>
                <a:ea typeface="新宋体" pitchFamily="49" charset="-122"/>
                <a:cs typeface="Times New Roman" pitchFamily="18" charset="0"/>
              </a:rPr>
              <a:t>            1.</a:t>
            </a:r>
            <a:r>
              <a:rPr lang="zh-CN" altLang="zh-CN" sz="2800" dirty="0" smtClean="0">
                <a:latin typeface="Times New Roman" pitchFamily="18" charset="0"/>
                <a:ea typeface="新宋体" pitchFamily="49" charset="-122"/>
                <a:cs typeface="Times New Roman" pitchFamily="18" charset="0"/>
              </a:rPr>
              <a:t>研发中心或检测中心必须是新型工业化产业示范基地建立的，</a:t>
            </a:r>
            <a:r>
              <a:rPr lang="zh-CN" altLang="en-US" sz="2800" dirty="0" smtClean="0">
                <a:latin typeface="Times New Roman" pitchFamily="18" charset="0"/>
                <a:ea typeface="新宋体" pitchFamily="49" charset="-122"/>
                <a:cs typeface="Times New Roman" pitchFamily="18" charset="0"/>
              </a:rPr>
              <a:t>或者</a:t>
            </a:r>
            <a:r>
              <a:rPr lang="zh-CN" altLang="zh-CN" sz="2800" dirty="0" smtClean="0">
                <a:latin typeface="Times New Roman" pitchFamily="18" charset="0"/>
                <a:ea typeface="新宋体" pitchFamily="49" charset="-122"/>
                <a:cs typeface="Times New Roman" pitchFamily="18" charset="0"/>
              </a:rPr>
              <a:t>说必须</a:t>
            </a:r>
            <a:r>
              <a:rPr lang="zh-CN" altLang="en-US" sz="2800" dirty="0" smtClean="0">
                <a:latin typeface="Times New Roman" pitchFamily="18" charset="0"/>
                <a:ea typeface="新宋体" pitchFamily="49" charset="-122"/>
                <a:cs typeface="Times New Roman" pitchFamily="18" charset="0"/>
              </a:rPr>
              <a:t>建立</a:t>
            </a:r>
            <a:r>
              <a:rPr lang="zh-CN" altLang="zh-CN" sz="2800" dirty="0" smtClean="0">
                <a:latin typeface="Times New Roman" pitchFamily="18" charset="0"/>
                <a:ea typeface="新宋体" pitchFamily="49" charset="-122"/>
                <a:cs typeface="Times New Roman" pitchFamily="18" charset="0"/>
              </a:rPr>
              <a:t>在新型工业化产业示范基地</a:t>
            </a:r>
            <a:r>
              <a:rPr lang="zh-CN" altLang="en-US" sz="2800" dirty="0" smtClean="0">
                <a:latin typeface="Times New Roman" pitchFamily="18" charset="0"/>
                <a:ea typeface="新宋体" pitchFamily="49" charset="-122"/>
                <a:cs typeface="Times New Roman" pitchFamily="18" charset="0"/>
              </a:rPr>
              <a:t>范围</a:t>
            </a:r>
            <a:r>
              <a:rPr lang="zh-CN" altLang="zh-CN" sz="2800" dirty="0" smtClean="0">
                <a:latin typeface="Times New Roman" pitchFamily="18" charset="0"/>
                <a:ea typeface="新宋体" pitchFamily="49" charset="-122"/>
                <a:cs typeface="Times New Roman" pitchFamily="18" charset="0"/>
              </a:rPr>
              <a:t>内的才能申报，在这个范围之外的不能申报此项补助。</a:t>
            </a:r>
          </a:p>
          <a:p>
            <a:pPr>
              <a:lnSpc>
                <a:spcPts val="4200"/>
              </a:lnSpc>
              <a:spcBef>
                <a:spcPts val="0"/>
              </a:spcBef>
              <a:buNone/>
            </a:pPr>
            <a:r>
              <a:rPr lang="en-US" altLang="zh-CN" sz="2800" dirty="0" smtClean="0">
                <a:latin typeface="Times New Roman" pitchFamily="18" charset="0"/>
                <a:ea typeface="新宋体" pitchFamily="49" charset="-122"/>
                <a:cs typeface="Times New Roman" pitchFamily="18" charset="0"/>
              </a:rPr>
              <a:t>            2.</a:t>
            </a:r>
            <a:r>
              <a:rPr lang="zh-CN" altLang="zh-CN" sz="2800" dirty="0" smtClean="0">
                <a:latin typeface="Times New Roman" pitchFamily="18" charset="0"/>
                <a:ea typeface="新宋体" pitchFamily="49" charset="-122"/>
                <a:cs typeface="Times New Roman" pitchFamily="18" charset="0"/>
              </a:rPr>
              <a:t>行业技术研发中心、检测中心是指公共的，并不是企业自建自用的</a:t>
            </a:r>
            <a:r>
              <a:rPr lang="zh-CN" altLang="en-US" sz="2800" dirty="0" smtClean="0">
                <a:latin typeface="Times New Roman" pitchFamily="18" charset="0"/>
                <a:ea typeface="新宋体" pitchFamily="49" charset="-122"/>
                <a:cs typeface="Times New Roman" pitchFamily="18" charset="0"/>
              </a:rPr>
              <a:t>，</a:t>
            </a:r>
            <a:r>
              <a:rPr lang="zh-CN" altLang="zh-CN" sz="2800" dirty="0" smtClean="0">
                <a:latin typeface="Times New Roman" pitchFamily="18" charset="0"/>
                <a:ea typeface="新宋体" pitchFamily="49" charset="-122"/>
                <a:cs typeface="Times New Roman" pitchFamily="18" charset="0"/>
              </a:rPr>
              <a:t>而是要为工业和信息化行业的其它企业提供服务的。</a:t>
            </a:r>
          </a:p>
          <a:p>
            <a:pPr>
              <a:lnSpc>
                <a:spcPts val="4200"/>
              </a:lnSpc>
              <a:spcBef>
                <a:spcPts val="0"/>
              </a:spcBef>
              <a:buNone/>
            </a:pPr>
            <a:r>
              <a:rPr lang="en-US" altLang="zh-CN" sz="2800" dirty="0" smtClean="0">
                <a:latin typeface="Times New Roman" pitchFamily="18" charset="0"/>
                <a:ea typeface="新宋体" pitchFamily="49" charset="-122"/>
                <a:cs typeface="Times New Roman" pitchFamily="18" charset="0"/>
              </a:rPr>
              <a:t>            3.</a:t>
            </a:r>
            <a:r>
              <a:rPr lang="zh-CN" altLang="zh-CN" sz="2800" dirty="0" smtClean="0">
                <a:latin typeface="Times New Roman" pitchFamily="18" charset="0"/>
                <a:ea typeface="新宋体" pitchFamily="49" charset="-122"/>
                <a:cs typeface="Times New Roman" pitchFamily="18" charset="0"/>
              </a:rPr>
              <a:t>省及省以上有关部门的认定证书截止</a:t>
            </a:r>
            <a:r>
              <a:rPr lang="en-US" altLang="zh-CN" sz="2800" dirty="0" smtClean="0">
                <a:latin typeface="Times New Roman" pitchFamily="18" charset="0"/>
                <a:ea typeface="新宋体" pitchFamily="49" charset="-122"/>
                <a:cs typeface="Times New Roman" pitchFamily="18" charset="0"/>
              </a:rPr>
              <a:t>2018</a:t>
            </a:r>
            <a:r>
              <a:rPr lang="zh-CN" altLang="zh-CN" sz="2800" dirty="0" smtClean="0">
                <a:latin typeface="Times New Roman" pitchFamily="18" charset="0"/>
                <a:ea typeface="新宋体" pitchFamily="49" charset="-122"/>
                <a:cs typeface="Times New Roman" pitchFamily="18" charset="0"/>
              </a:rPr>
              <a:t>年</a:t>
            </a:r>
            <a:r>
              <a:rPr lang="en-US" altLang="zh-CN" sz="2800" dirty="0" smtClean="0">
                <a:latin typeface="Times New Roman" pitchFamily="18" charset="0"/>
                <a:ea typeface="新宋体" pitchFamily="49" charset="-122"/>
                <a:cs typeface="Times New Roman" pitchFamily="18" charset="0"/>
              </a:rPr>
              <a:t>12</a:t>
            </a:r>
            <a:r>
              <a:rPr lang="zh-CN" altLang="zh-CN" sz="2800" dirty="0" smtClean="0">
                <a:latin typeface="Times New Roman" pitchFamily="18" charset="0"/>
                <a:ea typeface="新宋体" pitchFamily="49" charset="-122"/>
                <a:cs typeface="Times New Roman" pitchFamily="18" charset="0"/>
              </a:rPr>
              <a:t>月</a:t>
            </a:r>
            <a:r>
              <a:rPr lang="en-US" altLang="zh-CN" sz="2800" dirty="0" smtClean="0">
                <a:latin typeface="Times New Roman" pitchFamily="18" charset="0"/>
                <a:ea typeface="新宋体" pitchFamily="49" charset="-122"/>
                <a:cs typeface="Times New Roman" pitchFamily="18" charset="0"/>
              </a:rPr>
              <a:t>31</a:t>
            </a:r>
            <a:r>
              <a:rPr lang="zh-CN" altLang="zh-CN" sz="2800" dirty="0" smtClean="0">
                <a:latin typeface="Times New Roman" pitchFamily="18" charset="0"/>
                <a:ea typeface="新宋体" pitchFamily="49" charset="-122"/>
                <a:cs typeface="Times New Roman" pitchFamily="18" charset="0"/>
              </a:rPr>
              <a:t>日必须在有效期内。</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solidFill>
                  <a:srgbClr val="FF0000"/>
                </a:solidFill>
                <a:latin typeface="方正行楷简体" pitchFamily="2" charset="-122"/>
                <a:ea typeface="方正行楷简体" pitchFamily="2" charset="-122"/>
              </a:rPr>
              <a:t>一、</a:t>
            </a:r>
            <a:r>
              <a:rPr lang="zh-CN" altLang="zh-CN" sz="3600" dirty="0" smtClean="0">
                <a:solidFill>
                  <a:srgbClr val="FF0000"/>
                </a:solidFill>
                <a:latin typeface="方正行楷简体" pitchFamily="2" charset="-122"/>
                <a:ea typeface="方正行楷简体" pitchFamily="2" charset="-122"/>
              </a:rPr>
              <a:t>支持行业研发平台建设</a:t>
            </a:r>
            <a:endParaRPr lang="zh-CN" altLang="en-US" sz="3600" dirty="0">
              <a:solidFill>
                <a:srgbClr val="FF0000"/>
              </a:solidFill>
            </a:endParaRPr>
          </a:p>
        </p:txBody>
      </p:sp>
      <p:sp>
        <p:nvSpPr>
          <p:cNvPr id="3" name="内容占位符 2"/>
          <p:cNvSpPr>
            <a:spLocks noGrp="1"/>
          </p:cNvSpPr>
          <p:nvPr>
            <p:ph sz="quarter" idx="1"/>
          </p:nvPr>
        </p:nvSpPr>
        <p:spPr/>
        <p:txBody>
          <a:bodyPr>
            <a:normAutofit fontScale="92500"/>
          </a:bodyPr>
          <a:lstStyle/>
          <a:p>
            <a:pPr>
              <a:lnSpc>
                <a:spcPts val="3900"/>
              </a:lnSpc>
              <a:buNone/>
            </a:pPr>
            <a:r>
              <a:rPr lang="en-US" altLang="zh-CN" sz="2600" dirty="0" smtClean="0">
                <a:latin typeface="黑体" pitchFamily="49" charset="-122"/>
                <a:ea typeface="黑体" pitchFamily="49" charset="-122"/>
              </a:rPr>
              <a:t>   </a:t>
            </a:r>
            <a:r>
              <a:rPr lang="zh-CN" altLang="zh-CN" sz="2400" dirty="0" smtClean="0">
                <a:latin typeface="黑体" pitchFamily="49" charset="-122"/>
                <a:ea typeface="黑体" pitchFamily="49" charset="-122"/>
              </a:rPr>
              <a:t>（四</a:t>
            </a:r>
            <a:r>
              <a:rPr lang="zh-CN" altLang="zh-CN" sz="2400" dirty="0" smtClean="0">
                <a:latin typeface="黑体" pitchFamily="49" charset="-122"/>
                <a:ea typeface="黑体" pitchFamily="49" charset="-122"/>
              </a:rPr>
              <a:t>）申</a:t>
            </a:r>
            <a:r>
              <a:rPr lang="zh-CN" altLang="zh-CN" sz="2400" dirty="0" smtClean="0">
                <a:latin typeface="黑体" pitchFamily="49" charset="-122"/>
                <a:ea typeface="黑体" pitchFamily="49" charset="-122"/>
              </a:rPr>
              <a:t>报材料</a:t>
            </a:r>
          </a:p>
          <a:p>
            <a:pPr>
              <a:lnSpc>
                <a:spcPts val="3900"/>
              </a:lnSpc>
              <a:buNone/>
            </a:pPr>
            <a:r>
              <a:rPr lang="en-US" altLang="zh-CN" sz="2400" dirty="0" smtClean="0">
                <a:latin typeface="Times New Roman" pitchFamily="18" charset="0"/>
                <a:ea typeface="楷体_GB2312" pitchFamily="49" charset="-122"/>
                <a:cs typeface="Times New Roman" pitchFamily="18" charset="0"/>
              </a:rPr>
              <a:t>            1.</a:t>
            </a:r>
            <a:r>
              <a:rPr lang="zh-CN" altLang="zh-CN" sz="2400" dirty="0" smtClean="0">
                <a:latin typeface="楷体_GB2312" pitchFamily="49" charset="-122"/>
                <a:ea typeface="楷体_GB2312" pitchFamily="49" charset="-122"/>
              </a:rPr>
              <a:t>基础材料</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1</a:t>
            </a:r>
            <a:r>
              <a:rPr lang="zh-CN" altLang="zh-CN" sz="2400" dirty="0" smtClean="0">
                <a:latin typeface="Times New Roman" pitchFamily="18" charset="0"/>
                <a:ea typeface="新宋体" pitchFamily="49" charset="-122"/>
                <a:cs typeface="Times New Roman" pitchFamily="18" charset="0"/>
              </a:rPr>
              <a:t>）奖补专项资金申请文件；</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2</a:t>
            </a:r>
            <a:r>
              <a:rPr lang="zh-CN" altLang="zh-CN" sz="2400" dirty="0" smtClean="0">
                <a:latin typeface="Times New Roman" pitchFamily="18" charset="0"/>
                <a:ea typeface="新宋体" pitchFamily="49" charset="-122"/>
                <a:cs typeface="Times New Roman" pitchFamily="18" charset="0"/>
              </a:rPr>
              <a:t>）奖补专项资金申报表；</a:t>
            </a: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3</a:t>
            </a:r>
            <a:r>
              <a:rPr lang="zh-CN" altLang="zh-CN" sz="2400" dirty="0" smtClean="0">
                <a:latin typeface="Times New Roman" pitchFamily="18" charset="0"/>
                <a:ea typeface="新宋体" pitchFamily="49" charset="-122"/>
                <a:cs typeface="Times New Roman" pitchFamily="18" charset="0"/>
              </a:rPr>
              <a:t>） 企业营业执照、组织机构代码证、税务登记证复印件</a:t>
            </a:r>
            <a:r>
              <a:rPr lang="zh-CN" altLang="en-US" sz="2400" dirty="0" smtClean="0">
                <a:latin typeface="Times New Roman" pitchFamily="18" charset="0"/>
                <a:ea typeface="新宋体" pitchFamily="49" charset="-122"/>
                <a:cs typeface="Times New Roman" pitchFamily="18" charset="0"/>
              </a:rPr>
              <a:t>；</a:t>
            </a:r>
            <a:endParaRPr lang="zh-CN" altLang="zh-CN" sz="2400" dirty="0" smtClean="0">
              <a:latin typeface="Times New Roman" pitchFamily="18" charset="0"/>
              <a:ea typeface="新宋体" pitchFamily="49" charset="-122"/>
              <a:cs typeface="Times New Roman" pitchFamily="18" charset="0"/>
            </a:endParaRPr>
          </a:p>
          <a:p>
            <a:pPr>
              <a:lnSpc>
                <a:spcPts val="3900"/>
              </a:lnSpc>
              <a:buNone/>
            </a:pPr>
            <a:r>
              <a:rPr lang="en-US" altLang="zh-CN" sz="2400" dirty="0" smtClean="0">
                <a:latin typeface="Times New Roman" pitchFamily="18" charset="0"/>
                <a:ea typeface="新宋体" pitchFamily="49" charset="-122"/>
                <a:cs typeface="Times New Roman" pitchFamily="18" charset="0"/>
              </a:rPr>
              <a:t>        </a:t>
            </a:r>
            <a:r>
              <a:rPr lang="zh-CN" altLang="zh-CN" sz="2400" dirty="0" smtClean="0">
                <a:latin typeface="Times New Roman" pitchFamily="18" charset="0"/>
                <a:ea typeface="新宋体" pitchFamily="49" charset="-122"/>
                <a:cs typeface="Times New Roman" pitchFamily="18" charset="0"/>
              </a:rPr>
              <a:t>（</a:t>
            </a:r>
            <a:r>
              <a:rPr lang="en-US" altLang="zh-CN" sz="2400" dirty="0" smtClean="0">
                <a:latin typeface="Times New Roman" pitchFamily="18" charset="0"/>
                <a:ea typeface="新宋体" pitchFamily="49" charset="-122"/>
                <a:cs typeface="Times New Roman" pitchFamily="18" charset="0"/>
              </a:rPr>
              <a:t>4</a:t>
            </a:r>
            <a:r>
              <a:rPr lang="zh-CN" altLang="zh-CN" sz="2400" dirty="0" smtClean="0">
                <a:latin typeface="Times New Roman" pitchFamily="18" charset="0"/>
                <a:ea typeface="新宋体" pitchFamily="49" charset="-122"/>
                <a:cs typeface="Times New Roman" pitchFamily="18" charset="0"/>
              </a:rPr>
              <a:t>）企业对所提供资料真实性并承担法律责任的声明（加盖单位公章，并由法人代表签字）</a:t>
            </a:r>
            <a:r>
              <a:rPr lang="zh-CN" altLang="en-US" sz="2400" dirty="0" smtClean="0">
                <a:latin typeface="Times New Roman" pitchFamily="18" charset="0"/>
                <a:ea typeface="新宋体" pitchFamily="49" charset="-122"/>
                <a:cs typeface="Times New Roman" pitchFamily="18" charset="0"/>
              </a:rPr>
              <a:t>。</a:t>
            </a:r>
            <a:endParaRPr lang="zh-CN" altLang="zh-CN" sz="2400" dirty="0" smtClean="0">
              <a:latin typeface="Times New Roman" pitchFamily="18" charset="0"/>
              <a:ea typeface="新宋体" pitchFamily="49" charset="-122"/>
              <a:cs typeface="Times New Roman" pitchFamily="18" charset="0"/>
            </a:endParaRP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solidFill>
                  <a:srgbClr val="FF0000"/>
                </a:solidFill>
                <a:latin typeface="方正行楷简体" pitchFamily="2" charset="-122"/>
                <a:ea typeface="方正行楷简体" pitchFamily="2" charset="-122"/>
              </a:rPr>
              <a:t>一、</a:t>
            </a:r>
            <a:r>
              <a:rPr lang="zh-CN" altLang="zh-CN" sz="3200" dirty="0" smtClean="0">
                <a:solidFill>
                  <a:srgbClr val="FF0000"/>
                </a:solidFill>
                <a:latin typeface="方正行楷简体" pitchFamily="2" charset="-122"/>
                <a:ea typeface="方正行楷简体" pitchFamily="2" charset="-122"/>
              </a:rPr>
              <a:t>支持行业研发平台建设</a:t>
            </a:r>
            <a:endParaRPr lang="zh-CN" altLang="en-US" sz="3200" dirty="0">
              <a:solidFill>
                <a:srgbClr val="FF0000"/>
              </a:solidFill>
            </a:endParaRPr>
          </a:p>
        </p:txBody>
      </p:sp>
      <p:sp>
        <p:nvSpPr>
          <p:cNvPr id="3" name="内容占位符 2"/>
          <p:cNvSpPr>
            <a:spLocks noGrp="1"/>
          </p:cNvSpPr>
          <p:nvPr>
            <p:ph sz="quarter" idx="1"/>
          </p:nvPr>
        </p:nvSpPr>
        <p:spPr>
          <a:xfrm>
            <a:off x="428596" y="1643050"/>
            <a:ext cx="8153400" cy="4495800"/>
          </a:xfrm>
        </p:spPr>
        <p:txBody>
          <a:bodyPr/>
          <a:lstStyle/>
          <a:p>
            <a:pPr>
              <a:lnSpc>
                <a:spcPts val="3900"/>
              </a:lnSpc>
              <a:buNone/>
            </a:pPr>
            <a:r>
              <a:rPr lang="en-US" altLang="zh-CN" sz="2400" dirty="0" smtClean="0">
                <a:latin typeface="楷体_GB2312" pitchFamily="49" charset="-122"/>
                <a:ea typeface="楷体_GB2312" pitchFamily="49" charset="-122"/>
              </a:rPr>
              <a:t>    </a:t>
            </a:r>
            <a:r>
              <a:rPr lang="en-US" altLang="zh-CN" sz="2400" dirty="0" smtClean="0">
                <a:latin typeface="Times New Roman" pitchFamily="18" charset="0"/>
                <a:ea typeface="楷体_GB2312" pitchFamily="49" charset="-122"/>
                <a:cs typeface="Times New Roman" pitchFamily="18" charset="0"/>
              </a:rPr>
              <a:t>2</a:t>
            </a:r>
            <a:r>
              <a:rPr lang="en-US" altLang="zh-CN" sz="2400" dirty="0" smtClean="0">
                <a:latin typeface="Times New Roman" pitchFamily="18" charset="0"/>
                <a:ea typeface="楷体_GB2312" pitchFamily="49" charset="-122"/>
                <a:cs typeface="Times New Roman" pitchFamily="18" charset="0"/>
              </a:rPr>
              <a:t>.</a:t>
            </a:r>
            <a:r>
              <a:rPr lang="zh-CN" altLang="zh-CN" sz="2400" dirty="0" smtClean="0">
                <a:latin typeface="楷体_GB2312" pitchFamily="49" charset="-122"/>
                <a:ea typeface="楷体_GB2312" pitchFamily="49" charset="-122"/>
              </a:rPr>
              <a:t>其它材料</a:t>
            </a:r>
          </a:p>
          <a:p>
            <a:pPr>
              <a:lnSpc>
                <a:spcPts val="3900"/>
              </a:lnSpc>
              <a:buNone/>
            </a:pPr>
            <a:r>
              <a:rPr lang="en-US" altLang="zh-CN" sz="2400" dirty="0" smtClean="0"/>
              <a:t>     </a:t>
            </a:r>
            <a:r>
              <a:rPr lang="zh-CN" altLang="zh-CN" sz="2400" dirty="0" smtClean="0">
                <a:latin typeface="新宋体" pitchFamily="49" charset="-122"/>
                <a:ea typeface="新宋体" pitchFamily="49" charset="-122"/>
                <a:cs typeface="Times New Roman" pitchFamily="18" charset="0"/>
              </a:rPr>
              <a:t>（</a:t>
            </a:r>
            <a:r>
              <a:rPr lang="en-US" altLang="zh-CN" sz="2400" dirty="0" smtClean="0">
                <a:latin typeface="新宋体" pitchFamily="49" charset="-122"/>
                <a:ea typeface="新宋体" pitchFamily="49" charset="-122"/>
                <a:cs typeface="Times New Roman" pitchFamily="18" charset="0"/>
              </a:rPr>
              <a:t>1</a:t>
            </a:r>
            <a:r>
              <a:rPr lang="zh-CN" altLang="zh-CN" sz="2400" dirty="0" smtClean="0">
                <a:latin typeface="新宋体" pitchFamily="49" charset="-122"/>
                <a:ea typeface="新宋体" pitchFamily="49" charset="-122"/>
                <a:cs typeface="Times New Roman" pitchFamily="18" charset="0"/>
              </a:rPr>
              <a:t>）</a:t>
            </a:r>
            <a:r>
              <a:rPr lang="zh-CN" altLang="zh-CN" sz="2400" dirty="0" smtClean="0">
                <a:latin typeface="新宋体" pitchFamily="49" charset="-122"/>
                <a:ea typeface="新宋体" pitchFamily="49" charset="-122"/>
              </a:rPr>
              <a:t>省及省以上有关部门认定的文件或证书（复印件）；</a:t>
            </a:r>
          </a:p>
          <a:p>
            <a:pPr>
              <a:lnSpc>
                <a:spcPts val="3900"/>
              </a:lnSpc>
              <a:buNone/>
            </a:pPr>
            <a:r>
              <a:rPr lang="en-US" altLang="zh-CN" sz="2400" dirty="0" smtClean="0">
                <a:latin typeface="新宋体" pitchFamily="49" charset="-122"/>
                <a:ea typeface="新宋体" pitchFamily="49" charset="-122"/>
                <a:cs typeface="Times New Roman" pitchFamily="18" charset="0"/>
              </a:rPr>
              <a:t>   </a:t>
            </a:r>
            <a:r>
              <a:rPr lang="zh-CN" altLang="zh-CN" sz="2400" dirty="0" smtClean="0">
                <a:latin typeface="新宋体" pitchFamily="49" charset="-122"/>
                <a:ea typeface="新宋体" pitchFamily="49" charset="-122"/>
                <a:cs typeface="Times New Roman" pitchFamily="18" charset="0"/>
              </a:rPr>
              <a:t>（</a:t>
            </a:r>
            <a:r>
              <a:rPr lang="en-US" altLang="zh-CN" sz="2400" dirty="0" smtClean="0">
                <a:latin typeface="新宋体" pitchFamily="49" charset="-122"/>
                <a:ea typeface="新宋体" pitchFamily="49" charset="-122"/>
                <a:cs typeface="Times New Roman" pitchFamily="18" charset="0"/>
              </a:rPr>
              <a:t>2</a:t>
            </a:r>
            <a:r>
              <a:rPr lang="zh-CN" altLang="zh-CN" sz="2400" dirty="0" smtClean="0">
                <a:latin typeface="新宋体" pitchFamily="49" charset="-122"/>
                <a:ea typeface="新宋体" pitchFamily="49" charset="-122"/>
                <a:cs typeface="Times New Roman" pitchFamily="18" charset="0"/>
              </a:rPr>
              <a:t>）</a:t>
            </a:r>
            <a:r>
              <a:rPr lang="zh-CN" altLang="zh-CN" sz="2400" dirty="0" smtClean="0">
                <a:latin typeface="新宋体" pitchFamily="49" charset="-122"/>
                <a:ea typeface="新宋体" pitchFamily="49" charset="-122"/>
              </a:rPr>
              <a:t>申报奖励（补助）资金专项设备（含配套软件</a:t>
            </a:r>
            <a:r>
              <a:rPr lang="zh-CN" altLang="zh-CN" sz="2400" dirty="0" smtClean="0">
                <a:latin typeface="新宋体" pitchFamily="49" charset="-122"/>
                <a:ea typeface="新宋体" pitchFamily="49" charset="-122"/>
              </a:rPr>
              <a:t>）的相</a:t>
            </a:r>
            <a:r>
              <a:rPr lang="zh-CN" altLang="zh-CN" sz="2400" dirty="0" smtClean="0">
                <a:latin typeface="新宋体" pitchFamily="49" charset="-122"/>
                <a:ea typeface="新宋体" pitchFamily="49" charset="-122"/>
              </a:rPr>
              <a:t>关</a:t>
            </a:r>
            <a:r>
              <a:rPr lang="zh-CN" altLang="en-US" sz="2400" dirty="0" smtClean="0">
                <a:latin typeface="新宋体" pitchFamily="49" charset="-122"/>
                <a:ea typeface="新宋体" pitchFamily="49" charset="-122"/>
              </a:rPr>
              <a:t>合</a:t>
            </a:r>
            <a:r>
              <a:rPr lang="zh-CN" altLang="zh-CN" sz="2400" dirty="0" smtClean="0">
                <a:latin typeface="新宋体" pitchFamily="49" charset="-122"/>
                <a:ea typeface="新宋体" pitchFamily="49" charset="-122"/>
              </a:rPr>
              <a:t>同及票据（复印件）；</a:t>
            </a:r>
          </a:p>
          <a:p>
            <a:pPr>
              <a:lnSpc>
                <a:spcPts val="3900"/>
              </a:lnSpc>
              <a:buNone/>
            </a:pPr>
            <a:r>
              <a:rPr lang="en-US" altLang="zh-CN" sz="2400" dirty="0" smtClean="0">
                <a:latin typeface="新宋体" pitchFamily="49" charset="-122"/>
                <a:ea typeface="新宋体" pitchFamily="49" charset="-122"/>
                <a:cs typeface="Times New Roman" pitchFamily="18" charset="0"/>
              </a:rPr>
              <a:t>   </a:t>
            </a:r>
            <a:r>
              <a:rPr lang="zh-CN" altLang="zh-CN" sz="2400" dirty="0" smtClean="0">
                <a:latin typeface="新宋体" pitchFamily="49" charset="-122"/>
                <a:ea typeface="新宋体" pitchFamily="49" charset="-122"/>
                <a:cs typeface="Times New Roman" pitchFamily="18" charset="0"/>
              </a:rPr>
              <a:t>（</a:t>
            </a:r>
            <a:r>
              <a:rPr lang="en-US" altLang="zh-CN" sz="2400" dirty="0" smtClean="0">
                <a:latin typeface="新宋体" pitchFamily="49" charset="-122"/>
                <a:ea typeface="新宋体" pitchFamily="49" charset="-122"/>
                <a:cs typeface="Times New Roman" pitchFamily="18" charset="0"/>
              </a:rPr>
              <a:t>3</a:t>
            </a:r>
            <a:r>
              <a:rPr lang="zh-CN" altLang="zh-CN" sz="2400" dirty="0" smtClean="0">
                <a:latin typeface="新宋体" pitchFamily="49" charset="-122"/>
                <a:ea typeface="新宋体" pitchFamily="49" charset="-122"/>
                <a:cs typeface="Times New Roman" pitchFamily="18" charset="0"/>
              </a:rPr>
              <a:t>）</a:t>
            </a:r>
            <a:r>
              <a:rPr lang="zh-CN" altLang="zh-CN" sz="2400" dirty="0" smtClean="0">
                <a:latin typeface="新宋体" pitchFamily="49" charset="-122"/>
                <a:ea typeface="新宋体" pitchFamily="49" charset="-122"/>
              </a:rPr>
              <a:t>本研发中心或检测中心对外服务的合同及相关票据</a:t>
            </a:r>
            <a:r>
              <a:rPr lang="zh-CN" altLang="en-US" sz="2400" dirty="0" smtClean="0">
                <a:latin typeface="新宋体" pitchFamily="49" charset="-122"/>
                <a:ea typeface="新宋体" pitchFamily="49" charset="-122"/>
              </a:rPr>
              <a:t>；</a:t>
            </a:r>
            <a:endParaRPr lang="zh-CN" altLang="zh-CN" sz="2400" dirty="0" smtClean="0">
              <a:latin typeface="新宋体" pitchFamily="49" charset="-122"/>
              <a:ea typeface="新宋体" pitchFamily="49" charset="-122"/>
            </a:endParaRPr>
          </a:p>
          <a:p>
            <a:pPr>
              <a:lnSpc>
                <a:spcPts val="3900"/>
              </a:lnSpc>
              <a:buNone/>
            </a:pPr>
            <a:r>
              <a:rPr lang="en-US" altLang="zh-CN" sz="2400" dirty="0" smtClean="0">
                <a:latin typeface="新宋体" pitchFamily="49" charset="-122"/>
                <a:ea typeface="新宋体" pitchFamily="49" charset="-122"/>
                <a:cs typeface="Times New Roman" pitchFamily="18" charset="0"/>
              </a:rPr>
              <a:t>   </a:t>
            </a:r>
            <a:r>
              <a:rPr lang="zh-CN" altLang="zh-CN" sz="2400" dirty="0" smtClean="0">
                <a:latin typeface="新宋体" pitchFamily="49" charset="-122"/>
                <a:ea typeface="新宋体" pitchFamily="49" charset="-122"/>
                <a:cs typeface="Times New Roman" pitchFamily="18" charset="0"/>
              </a:rPr>
              <a:t>（</a:t>
            </a:r>
            <a:r>
              <a:rPr lang="en-US" altLang="zh-CN" sz="2400" dirty="0" smtClean="0">
                <a:latin typeface="新宋体" pitchFamily="49" charset="-122"/>
                <a:ea typeface="新宋体" pitchFamily="49" charset="-122"/>
                <a:cs typeface="Times New Roman" pitchFamily="18" charset="0"/>
              </a:rPr>
              <a:t>4</a:t>
            </a:r>
            <a:r>
              <a:rPr lang="zh-CN" altLang="zh-CN" sz="2400" dirty="0" smtClean="0">
                <a:latin typeface="新宋体" pitchFamily="49" charset="-122"/>
                <a:ea typeface="新宋体" pitchFamily="49" charset="-122"/>
                <a:cs typeface="Times New Roman" pitchFamily="18" charset="0"/>
              </a:rPr>
              <a:t>）</a:t>
            </a:r>
            <a:r>
              <a:rPr lang="zh-CN" altLang="zh-CN" sz="2400" dirty="0" smtClean="0">
                <a:latin typeface="新宋体" pitchFamily="49" charset="-122"/>
                <a:ea typeface="新宋体" pitchFamily="49" charset="-122"/>
              </a:rPr>
              <a:t>其他需提供的资料。</a:t>
            </a:r>
          </a:p>
          <a:p>
            <a:pPr>
              <a:buNone/>
            </a:pP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solidFill>
                  <a:srgbClr val="FF0000"/>
                </a:solidFill>
                <a:latin typeface="方正行楷简体" pitchFamily="2" charset="-122"/>
                <a:ea typeface="方正行楷简体" pitchFamily="2" charset="-122"/>
              </a:rPr>
              <a:t>二</a:t>
            </a:r>
            <a:r>
              <a:rPr lang="zh-CN" altLang="zh-CN" sz="3200" dirty="0" smtClean="0">
                <a:solidFill>
                  <a:srgbClr val="FF0000"/>
                </a:solidFill>
                <a:latin typeface="方正行楷简体" pitchFamily="2" charset="-122"/>
                <a:ea typeface="方正行楷简体" pitchFamily="2" charset="-122"/>
              </a:rPr>
              <a:t>、新</a:t>
            </a:r>
            <a:r>
              <a:rPr lang="zh-CN" altLang="zh-CN" sz="3200" dirty="0" smtClean="0">
                <a:solidFill>
                  <a:srgbClr val="FF0000"/>
                </a:solidFill>
                <a:latin typeface="方正行楷简体" pitchFamily="2" charset="-122"/>
                <a:ea typeface="方正行楷简体" pitchFamily="2" charset="-122"/>
              </a:rPr>
              <a:t>型工业化示范基</a:t>
            </a:r>
            <a:r>
              <a:rPr lang="zh-CN" altLang="zh-CN" sz="3200" dirty="0" smtClean="0">
                <a:solidFill>
                  <a:srgbClr val="FF0000"/>
                </a:solidFill>
                <a:latin typeface="方正行楷简体" pitchFamily="2" charset="-122"/>
                <a:ea typeface="方正行楷简体" pitchFamily="2" charset="-122"/>
              </a:rPr>
              <a:t>地</a:t>
            </a:r>
            <a:r>
              <a:rPr lang="zh-CN" altLang="en-US" sz="3200" dirty="0" smtClean="0">
                <a:solidFill>
                  <a:srgbClr val="FF0000"/>
                </a:solidFill>
                <a:latin typeface="方正行楷简体" pitchFamily="2" charset="-122"/>
                <a:ea typeface="方正行楷简体" pitchFamily="2" charset="-122"/>
              </a:rPr>
              <a:t>奖励</a:t>
            </a:r>
            <a:endParaRPr lang="zh-CN" altLang="en-US" sz="3200" dirty="0">
              <a:solidFill>
                <a:srgbClr val="FF0000"/>
              </a:solidFill>
              <a:latin typeface="方正行楷简体" pitchFamily="2" charset="-122"/>
              <a:ea typeface="方正行楷简体" pitchFamily="2" charset="-122"/>
            </a:endParaRPr>
          </a:p>
        </p:txBody>
      </p:sp>
      <p:sp>
        <p:nvSpPr>
          <p:cNvPr id="3" name="内容占位符 2"/>
          <p:cNvSpPr>
            <a:spLocks noGrp="1"/>
          </p:cNvSpPr>
          <p:nvPr>
            <p:ph sz="quarter" idx="1"/>
          </p:nvPr>
        </p:nvSpPr>
        <p:spPr/>
        <p:txBody>
          <a:bodyPr>
            <a:normAutofit/>
          </a:bodyPr>
          <a:lstStyle/>
          <a:p>
            <a:pPr>
              <a:lnSpc>
                <a:spcPct val="150000"/>
              </a:lnSpc>
              <a:buNone/>
            </a:pPr>
            <a:r>
              <a:rPr lang="en-US" altLang="zh-CN" sz="2400" dirty="0" smtClean="0">
                <a:latin typeface="黑体" pitchFamily="49" charset="-122"/>
                <a:ea typeface="黑体" pitchFamily="49" charset="-122"/>
              </a:rPr>
              <a:t>  </a:t>
            </a:r>
            <a:r>
              <a:rPr lang="zh-CN" altLang="zh-CN" sz="2400" dirty="0" smtClean="0">
                <a:latin typeface="黑体" pitchFamily="49" charset="-122"/>
                <a:ea typeface="黑体" pitchFamily="49" charset="-122"/>
              </a:rPr>
              <a:t>（</a:t>
            </a:r>
            <a:r>
              <a:rPr lang="zh-CN" altLang="en-US" sz="2400" dirty="0" smtClean="0">
                <a:latin typeface="黑体" pitchFamily="49" charset="-122"/>
                <a:ea typeface="黑体" pitchFamily="49" charset="-122"/>
              </a:rPr>
              <a:t>一</a:t>
            </a:r>
            <a:r>
              <a:rPr lang="zh-CN" altLang="zh-CN" sz="2400" dirty="0" smtClean="0">
                <a:latin typeface="黑体" pitchFamily="49" charset="-122"/>
                <a:ea typeface="黑体" pitchFamily="49" charset="-122"/>
              </a:rPr>
              <a:t>）</a:t>
            </a:r>
            <a:r>
              <a:rPr lang="zh-CN" altLang="zh-CN" sz="2400" dirty="0" smtClean="0">
                <a:latin typeface="黑体" pitchFamily="49" charset="-122"/>
                <a:ea typeface="黑体" pitchFamily="49" charset="-122"/>
              </a:rPr>
              <a:t>支持方向类别</a:t>
            </a:r>
          </a:p>
          <a:p>
            <a:pPr>
              <a:lnSpc>
                <a:spcPct val="150000"/>
              </a:lnSpc>
              <a:buNone/>
            </a:pPr>
            <a:r>
              <a:rPr lang="en-US" altLang="zh-CN" sz="2400" dirty="0" smtClean="0"/>
              <a:t>    </a:t>
            </a:r>
            <a:r>
              <a:rPr lang="zh-CN" altLang="zh-CN" sz="2400" dirty="0" smtClean="0">
                <a:latin typeface="新宋体" pitchFamily="49" charset="-122"/>
                <a:ea typeface="新宋体" pitchFamily="49" charset="-122"/>
              </a:rPr>
              <a:t>第</a:t>
            </a:r>
            <a:r>
              <a:rPr lang="en-US" altLang="zh-CN" sz="2400" dirty="0" smtClean="0">
                <a:latin typeface="新宋体" pitchFamily="49" charset="-122"/>
                <a:ea typeface="新宋体" pitchFamily="49" charset="-122"/>
                <a:cs typeface="Times New Roman" pitchFamily="18" charset="0"/>
              </a:rPr>
              <a:t>29</a:t>
            </a:r>
            <a:r>
              <a:rPr lang="zh-CN" altLang="zh-CN" sz="2400" dirty="0" smtClean="0">
                <a:latin typeface="新宋体" pitchFamily="49" charset="-122"/>
                <a:ea typeface="新宋体" pitchFamily="49" charset="-122"/>
              </a:rPr>
              <a:t>项：新型工业化产业示范基地奖励</a:t>
            </a:r>
            <a:r>
              <a:rPr lang="zh-CN" altLang="zh-CN" sz="2400" dirty="0" smtClean="0">
                <a:latin typeface="新宋体" pitchFamily="49" charset="-122"/>
                <a:ea typeface="新宋体" pitchFamily="49" charset="-122"/>
              </a:rPr>
              <a:t>。</a:t>
            </a:r>
            <a:endParaRPr lang="zh-CN" altLang="zh-CN" sz="2400" dirty="0" smtClean="0">
              <a:latin typeface="新宋体" pitchFamily="49" charset="-122"/>
              <a:ea typeface="新宋体"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dirty="0" smtClean="0">
                <a:solidFill>
                  <a:srgbClr val="FF0000"/>
                </a:solidFill>
                <a:latin typeface="方正行楷简体" pitchFamily="2" charset="-122"/>
                <a:ea typeface="方正行楷简体" pitchFamily="2" charset="-122"/>
              </a:rPr>
              <a:t>二、新型工业化示范基地</a:t>
            </a:r>
            <a:r>
              <a:rPr lang="zh-CN" altLang="en-US" sz="3200" dirty="0" smtClean="0">
                <a:solidFill>
                  <a:srgbClr val="FF0000"/>
                </a:solidFill>
                <a:latin typeface="方正行楷简体" pitchFamily="2" charset="-122"/>
                <a:ea typeface="方正行楷简体" pitchFamily="2" charset="-122"/>
              </a:rPr>
              <a:t>奖励</a:t>
            </a:r>
            <a:endParaRPr lang="zh-CN" altLang="en-US" sz="3200" dirty="0"/>
          </a:p>
        </p:txBody>
      </p:sp>
      <p:sp>
        <p:nvSpPr>
          <p:cNvPr id="3" name="内容占位符 2"/>
          <p:cNvSpPr>
            <a:spLocks noGrp="1"/>
          </p:cNvSpPr>
          <p:nvPr>
            <p:ph sz="quarter" idx="1"/>
          </p:nvPr>
        </p:nvSpPr>
        <p:spPr/>
        <p:txBody>
          <a:bodyPr/>
          <a:lstStyle/>
          <a:p>
            <a:pPr>
              <a:lnSpc>
                <a:spcPts val="3900"/>
              </a:lnSpc>
              <a:buNone/>
            </a:pPr>
            <a:r>
              <a:rPr lang="en-US" altLang="zh-CN" sz="2400" dirty="0" smtClean="0">
                <a:latin typeface="黑体" pitchFamily="49" charset="-122"/>
                <a:ea typeface="黑体" pitchFamily="49" charset="-122"/>
              </a:rPr>
              <a:t>    </a:t>
            </a:r>
            <a:r>
              <a:rPr lang="zh-CN" altLang="zh-CN" sz="2400" dirty="0" smtClean="0">
                <a:latin typeface="黑体" pitchFamily="49" charset="-122"/>
                <a:ea typeface="黑体" pitchFamily="49" charset="-122"/>
              </a:rPr>
              <a:t>（</a:t>
            </a:r>
            <a:r>
              <a:rPr lang="zh-CN" altLang="en-US" sz="2400" dirty="0" smtClean="0">
                <a:latin typeface="黑体" pitchFamily="49" charset="-122"/>
                <a:ea typeface="黑体" pitchFamily="49" charset="-122"/>
              </a:rPr>
              <a:t>二</a:t>
            </a:r>
            <a:r>
              <a:rPr lang="zh-CN" altLang="zh-CN" sz="2400" dirty="0" smtClean="0">
                <a:latin typeface="黑体" pitchFamily="49" charset="-122"/>
                <a:ea typeface="黑体" pitchFamily="49" charset="-122"/>
              </a:rPr>
              <a:t>）</a:t>
            </a:r>
            <a:r>
              <a:rPr lang="zh-CN" altLang="zh-CN" sz="2400" dirty="0" smtClean="0">
                <a:latin typeface="黑体" pitchFamily="49" charset="-122"/>
                <a:ea typeface="黑体" pitchFamily="49" charset="-122"/>
              </a:rPr>
              <a:t>政策标准</a:t>
            </a:r>
          </a:p>
          <a:p>
            <a:pPr>
              <a:lnSpc>
                <a:spcPts val="3900"/>
              </a:lnSpc>
              <a:buNone/>
            </a:pPr>
            <a:r>
              <a:rPr lang="en-US" altLang="zh-CN" sz="2400" dirty="0" smtClean="0"/>
              <a:t>       </a:t>
            </a:r>
            <a:r>
              <a:rPr lang="zh-CN" altLang="zh-CN" sz="2400" dirty="0" smtClean="0">
                <a:latin typeface="Times New Roman" pitchFamily="18" charset="0"/>
                <a:ea typeface="新宋体" pitchFamily="49" charset="-122"/>
                <a:cs typeface="Times New Roman" pitchFamily="18" charset="0"/>
              </a:rPr>
              <a:t>《</a:t>
            </a:r>
            <a:r>
              <a:rPr lang="zh-CN" altLang="zh-CN" sz="2400" dirty="0" smtClean="0">
                <a:latin typeface="Times New Roman" pitchFamily="18" charset="0"/>
                <a:ea typeface="新宋体" pitchFamily="49" charset="-122"/>
                <a:cs typeface="Times New Roman" pitchFamily="18" charset="0"/>
              </a:rPr>
              <a:t>郑州市人民政府关于郑州市建设中国制造强市若干政策的补充意见》第</a:t>
            </a:r>
            <a:r>
              <a:rPr lang="en-US" altLang="zh-CN" sz="2400" dirty="0" smtClean="0">
                <a:latin typeface="Times New Roman" pitchFamily="18" charset="0"/>
                <a:ea typeface="新宋体" pitchFamily="49" charset="-122"/>
                <a:cs typeface="Times New Roman" pitchFamily="18" charset="0"/>
              </a:rPr>
              <a:t>23</a:t>
            </a:r>
            <a:r>
              <a:rPr lang="zh-CN" altLang="zh-CN" sz="2400" dirty="0" smtClean="0">
                <a:latin typeface="Times New Roman" pitchFamily="18" charset="0"/>
                <a:ea typeface="新宋体" pitchFamily="49" charset="-122"/>
                <a:cs typeface="Times New Roman" pitchFamily="18" charset="0"/>
              </a:rPr>
              <a:t>项。建设新型工业化示范基地。对通过国家、省新认定的新型工业化示范基地，分别给予</a:t>
            </a:r>
            <a:r>
              <a:rPr lang="en-US" altLang="zh-CN" sz="2400" dirty="0" smtClean="0">
                <a:latin typeface="Times New Roman" pitchFamily="18" charset="0"/>
                <a:ea typeface="新宋体" pitchFamily="49" charset="-122"/>
                <a:cs typeface="Times New Roman" pitchFamily="18" charset="0"/>
              </a:rPr>
              <a:t>1000</a:t>
            </a:r>
            <a:r>
              <a:rPr lang="zh-CN" altLang="zh-CN" sz="2400" dirty="0" smtClean="0">
                <a:latin typeface="Times New Roman" pitchFamily="18" charset="0"/>
                <a:ea typeface="新宋体" pitchFamily="49" charset="-122"/>
                <a:cs typeface="Times New Roman" pitchFamily="18" charset="0"/>
              </a:rPr>
              <a:t>万元、</a:t>
            </a:r>
            <a:r>
              <a:rPr lang="en-US" altLang="zh-CN" sz="2400" dirty="0" smtClean="0">
                <a:latin typeface="Times New Roman" pitchFamily="18" charset="0"/>
                <a:ea typeface="新宋体" pitchFamily="49" charset="-122"/>
                <a:cs typeface="Times New Roman" pitchFamily="18" charset="0"/>
              </a:rPr>
              <a:t>300</a:t>
            </a:r>
            <a:r>
              <a:rPr lang="zh-CN" altLang="zh-CN" sz="2400" dirty="0" smtClean="0">
                <a:latin typeface="Times New Roman" pitchFamily="18" charset="0"/>
                <a:ea typeface="新宋体" pitchFamily="49" charset="-122"/>
                <a:cs typeface="Times New Roman" pitchFamily="18" charset="0"/>
              </a:rPr>
              <a:t>万元的一次性奖励。</a:t>
            </a: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中性">
  <a:themeElements>
    <a:clrScheme name="中性">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中性">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82</TotalTime>
  <Words>956</Words>
  <Application>Microsoft Office PowerPoint</Application>
  <PresentationFormat>全屏显示(4:3)</PresentationFormat>
  <Paragraphs>48</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中性</vt:lpstr>
      <vt:lpstr>郑州市建设中国制造强市若干政策补充意见 有关奖补项目申报介绍</vt:lpstr>
      <vt:lpstr> 园区处承担的奖补专项： </vt:lpstr>
      <vt:lpstr>一、行业研发平台建设补助 </vt:lpstr>
      <vt:lpstr>一、行业研发平台建设补助</vt:lpstr>
      <vt:lpstr>一、行业研发平台建设补助</vt:lpstr>
      <vt:lpstr>一、支持行业研发平台建设</vt:lpstr>
      <vt:lpstr>一、支持行业研发平台建设</vt:lpstr>
      <vt:lpstr>二、新型工业化示范基地奖励</vt:lpstr>
      <vt:lpstr>二、新型工业化示范基地奖励</vt:lpstr>
      <vt:lpstr>二、新型工业化示范基地奖励</vt:lpstr>
      <vt:lpstr> 欢迎浏览市工信局网站或来电咨询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制造强市补充意见奖补政策宣讲材料 </dc:title>
  <dc:creator>Administrator</dc:creator>
  <cp:lastModifiedBy>Administrator</cp:lastModifiedBy>
  <cp:revision>17</cp:revision>
  <dcterms:created xsi:type="dcterms:W3CDTF">2019-04-22T22:58:00Z</dcterms:created>
  <dcterms:modified xsi:type="dcterms:W3CDTF">2019-04-23T08:20:18Z</dcterms:modified>
</cp:coreProperties>
</file>