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2"/>
  </p:notesMasterIdLst>
  <p:handoutMasterIdLst>
    <p:handoutMasterId r:id="rId33"/>
  </p:handoutMasterIdLst>
  <p:sldIdLst>
    <p:sldId id="278" r:id="rId3"/>
    <p:sldId id="302" r:id="rId4"/>
    <p:sldId id="303" r:id="rId5"/>
    <p:sldId id="304" r:id="rId6"/>
    <p:sldId id="305" r:id="rId7"/>
    <p:sldId id="306" r:id="rId8"/>
    <p:sldId id="307" r:id="rId9"/>
    <p:sldId id="309" r:id="rId10"/>
    <p:sldId id="310" r:id="rId11"/>
    <p:sldId id="286" r:id="rId12"/>
    <p:sldId id="332" r:id="rId13"/>
    <p:sldId id="311" r:id="rId14"/>
    <p:sldId id="316" r:id="rId15"/>
    <p:sldId id="317" r:id="rId16"/>
    <p:sldId id="318" r:id="rId17"/>
    <p:sldId id="289" r:id="rId18"/>
    <p:sldId id="319" r:id="rId19"/>
    <p:sldId id="320" r:id="rId20"/>
    <p:sldId id="322" r:id="rId21"/>
    <p:sldId id="323" r:id="rId22"/>
    <p:sldId id="296" r:id="rId23"/>
    <p:sldId id="325" r:id="rId24"/>
    <p:sldId id="327" r:id="rId25"/>
    <p:sldId id="328" r:id="rId26"/>
    <p:sldId id="329" r:id="rId27"/>
    <p:sldId id="330" r:id="rId28"/>
    <p:sldId id="331" r:id="rId29"/>
    <p:sldId id="333" r:id="rId30"/>
    <p:sldId id="297"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无标题节" id="{128dd14c-8861-4ab8-a35e-9756f79906e8}">
          <p14:sldIdLst>
            <p14:sldId id="278"/>
            <p14:sldId id="302"/>
            <p14:sldId id="303"/>
            <p14:sldId id="304"/>
            <p14:sldId id="305"/>
            <p14:sldId id="306"/>
            <p14:sldId id="307"/>
            <p14:sldId id="309"/>
            <p14:sldId id="310"/>
            <p14:sldId id="286"/>
            <p14:sldId id="311"/>
            <p14:sldId id="315"/>
            <p14:sldId id="316"/>
            <p14:sldId id="317"/>
            <p14:sldId id="318"/>
            <p14:sldId id="289"/>
            <p14:sldId id="319"/>
            <p14:sldId id="320"/>
            <p14:sldId id="322"/>
            <p14:sldId id="323"/>
            <p14:sldId id="296"/>
            <p14:sldId id="325"/>
            <p14:sldId id="327"/>
            <p14:sldId id="328"/>
            <p14:sldId id="329"/>
            <p14:sldId id="330"/>
            <p14:sldId id="331"/>
            <p14:sldId id="29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F8A"/>
    <a:srgbClr val="0093D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84137" autoAdjust="0"/>
  </p:normalViewPr>
  <p:slideViewPr>
    <p:cSldViewPr snapToGrid="0">
      <p:cViewPr varScale="1">
        <p:scale>
          <a:sx n="71" d="100"/>
          <a:sy n="71" d="100"/>
        </p:scale>
        <p:origin x="-1254" y="-90"/>
      </p:cViewPr>
      <p:guideLst>
        <p:guide orient="horz" pos="2159"/>
        <p:guide pos="3834"/>
      </p:guideLst>
    </p:cSldViewPr>
  </p:slideViewPr>
  <p:notesTextViewPr>
    <p:cViewPr>
      <p:scale>
        <a:sx n="1" d="1"/>
        <a:sy n="1" d="1"/>
      </p:scale>
      <p:origin x="0" y="0"/>
    </p:cViewPr>
  </p:notesTextViewPr>
  <p:notesViewPr>
    <p:cSldViewPr snapToGrid="0">
      <p:cViewPr varScale="1">
        <p:scale>
          <a:sx n="66" d="100"/>
          <a:sy n="66" d="100"/>
        </p:scale>
        <p:origin x="3330" y="6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B34DBC4-B7D5-43A1-BBE9-AB664E2B3FB4}" type="datetimeFigureOut">
              <a:rPr lang="zh-CN" altLang="en-US" smtClean="0"/>
              <a:pPr/>
              <a:t>2019/4/22</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6C8315-1926-4EF5-9166-1F0C05C114C8}"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D79B2A-AED9-4AD7-9094-80CFC2190A28}" type="datetimeFigureOut">
              <a:rPr lang="zh-CN" altLang="en-US" smtClean="0"/>
              <a:pPr/>
              <a:t>2019/4/22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725912-20D0-4BBD-B211-42954B1CC467}"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2016</a:t>
            </a:r>
            <a:r>
              <a:rPr lang="zh-CN" altLang="zh-CN" sz="1200" kern="1200" dirty="0" smtClean="0">
                <a:solidFill>
                  <a:schemeClr val="tx1"/>
                </a:solidFill>
                <a:effectLst/>
                <a:latin typeface="+mn-lt"/>
                <a:ea typeface="+mn-ea"/>
                <a:cs typeface="+mn-cs"/>
              </a:rPr>
              <a:t>年</a:t>
            </a:r>
            <a:r>
              <a:rPr lang="zh-CN" altLang="zh-CN" sz="1200" kern="1200" dirty="0">
                <a:solidFill>
                  <a:schemeClr val="tx1"/>
                </a:solidFill>
                <a:effectLst/>
                <a:latin typeface="+mn-lt"/>
                <a:ea typeface="+mn-ea"/>
                <a:cs typeface="+mn-cs"/>
              </a:rPr>
              <a:t>，全市全社会研发投入达到</a:t>
            </a:r>
            <a:r>
              <a:rPr lang="en-US" altLang="zh-CN" sz="1200" kern="1200" dirty="0" smtClean="0">
                <a:solidFill>
                  <a:schemeClr val="tx1"/>
                </a:solidFill>
                <a:effectLst/>
                <a:latin typeface="+mn-lt"/>
                <a:ea typeface="+mn-ea"/>
                <a:cs typeface="+mn-cs"/>
              </a:rPr>
              <a:t>142</a:t>
            </a:r>
            <a:r>
              <a:rPr lang="zh-CN" altLang="zh-CN" sz="1200" kern="1200" dirty="0" smtClean="0">
                <a:solidFill>
                  <a:schemeClr val="tx1"/>
                </a:solidFill>
                <a:effectLst/>
                <a:latin typeface="+mn-lt"/>
                <a:ea typeface="+mn-ea"/>
                <a:cs typeface="+mn-cs"/>
              </a:rPr>
              <a:t>亿</a:t>
            </a:r>
            <a:r>
              <a:rPr lang="zh-CN" altLang="zh-CN" sz="1200" kern="1200" dirty="0">
                <a:solidFill>
                  <a:schemeClr val="tx1"/>
                </a:solidFill>
                <a:effectLst/>
                <a:latin typeface="+mn-lt"/>
                <a:ea typeface="+mn-ea"/>
                <a:cs typeface="+mn-cs"/>
              </a:rPr>
              <a:t>元，占</a:t>
            </a:r>
            <a:r>
              <a:rPr lang="en-US" altLang="zh-CN" sz="1200" kern="1200" dirty="0">
                <a:solidFill>
                  <a:schemeClr val="tx1"/>
                </a:solidFill>
                <a:effectLst/>
                <a:latin typeface="+mn-lt"/>
                <a:ea typeface="+mn-ea"/>
                <a:cs typeface="+mn-cs"/>
              </a:rPr>
              <a:t>GDP</a:t>
            </a:r>
            <a:r>
              <a:rPr lang="zh-CN" altLang="zh-CN" sz="1200" kern="1200" dirty="0">
                <a:solidFill>
                  <a:schemeClr val="tx1"/>
                </a:solidFill>
                <a:effectLst/>
                <a:latin typeface="+mn-lt"/>
                <a:ea typeface="+mn-ea"/>
                <a:cs typeface="+mn-cs"/>
              </a:rPr>
              <a:t>比重为</a:t>
            </a:r>
            <a:r>
              <a:rPr lang="en-US" altLang="zh-CN" sz="1200" kern="1200" dirty="0" smtClean="0">
                <a:solidFill>
                  <a:schemeClr val="tx1"/>
                </a:solidFill>
                <a:effectLst/>
                <a:latin typeface="+mn-lt"/>
                <a:ea typeface="+mn-ea"/>
                <a:cs typeface="+mn-cs"/>
              </a:rPr>
              <a:t>1.78%</a:t>
            </a:r>
            <a:r>
              <a:rPr lang="zh-CN" altLang="zh-CN" sz="1200" kern="1200" dirty="0">
                <a:solidFill>
                  <a:schemeClr val="tx1"/>
                </a:solidFill>
                <a:effectLst/>
                <a:latin typeface="+mn-lt"/>
                <a:ea typeface="+mn-ea"/>
                <a:cs typeface="+mn-cs"/>
              </a:rPr>
              <a:t>；其中规上工业企业研发投入</a:t>
            </a:r>
            <a:r>
              <a:rPr lang="zh-CN" altLang="zh-CN" sz="1200" kern="1200" dirty="0" smtClean="0">
                <a:solidFill>
                  <a:schemeClr val="tx1"/>
                </a:solidFill>
                <a:effectLst/>
                <a:latin typeface="+mn-lt"/>
                <a:ea typeface="+mn-ea"/>
                <a:cs typeface="+mn-cs"/>
              </a:rPr>
              <a:t>为</a:t>
            </a:r>
            <a:r>
              <a:rPr lang="en-US" altLang="zh-CN" sz="1200" kern="1200" dirty="0" smtClean="0">
                <a:solidFill>
                  <a:schemeClr val="tx1"/>
                </a:solidFill>
                <a:effectLst/>
                <a:latin typeface="+mn-lt"/>
                <a:ea typeface="+mn-ea"/>
                <a:cs typeface="+mn-cs"/>
              </a:rPr>
              <a:t>100.2</a:t>
            </a:r>
            <a:r>
              <a:rPr lang="zh-CN" altLang="zh-CN" sz="1200" kern="1200" dirty="0" smtClean="0">
                <a:solidFill>
                  <a:schemeClr val="tx1"/>
                </a:solidFill>
                <a:effectLst/>
                <a:latin typeface="+mn-lt"/>
                <a:ea typeface="+mn-ea"/>
                <a:cs typeface="+mn-cs"/>
              </a:rPr>
              <a:t>亿</a:t>
            </a:r>
            <a:r>
              <a:rPr lang="zh-CN" altLang="zh-CN" sz="1200" kern="1200" dirty="0">
                <a:solidFill>
                  <a:schemeClr val="tx1"/>
                </a:solidFill>
                <a:effectLst/>
                <a:latin typeface="+mn-lt"/>
                <a:ea typeface="+mn-ea"/>
                <a:cs typeface="+mn-cs"/>
              </a:rPr>
              <a:t>元，占</a:t>
            </a:r>
            <a:r>
              <a:rPr lang="en-US" altLang="zh-CN" sz="1200" kern="1200" dirty="0">
                <a:solidFill>
                  <a:schemeClr val="tx1"/>
                </a:solidFill>
                <a:effectLst/>
                <a:latin typeface="+mn-lt"/>
                <a:ea typeface="+mn-ea"/>
                <a:cs typeface="+mn-cs"/>
              </a:rPr>
              <a:t>GDP</a:t>
            </a:r>
            <a:r>
              <a:rPr lang="zh-CN" altLang="zh-CN" sz="1200" kern="1200" dirty="0">
                <a:solidFill>
                  <a:schemeClr val="tx1"/>
                </a:solidFill>
                <a:effectLst/>
                <a:latin typeface="+mn-lt"/>
                <a:ea typeface="+mn-ea"/>
                <a:cs typeface="+mn-cs"/>
              </a:rPr>
              <a:t>比重为</a:t>
            </a:r>
            <a:r>
              <a:rPr lang="en-US" altLang="zh-CN" sz="1200" kern="1200" dirty="0" smtClean="0">
                <a:solidFill>
                  <a:schemeClr val="tx1"/>
                </a:solidFill>
                <a:effectLst/>
                <a:latin typeface="+mn-lt"/>
                <a:ea typeface="+mn-ea"/>
                <a:cs typeface="+mn-cs"/>
              </a:rPr>
              <a:t>1.256%</a:t>
            </a:r>
            <a:r>
              <a:rPr lang="zh-CN" altLang="zh-CN" sz="1200" kern="1200" dirty="0">
                <a:solidFill>
                  <a:schemeClr val="tx1"/>
                </a:solidFill>
                <a:effectLst/>
                <a:latin typeface="+mn-lt"/>
                <a:ea typeface="+mn-ea"/>
                <a:cs typeface="+mn-cs"/>
              </a:rPr>
              <a:t>，占规模以上工业企业主营业务收入比重为</a:t>
            </a:r>
            <a:r>
              <a:rPr lang="en-US" altLang="zh-CN" sz="1200" kern="1200" dirty="0" smtClean="0">
                <a:solidFill>
                  <a:schemeClr val="tx1"/>
                </a:solidFill>
                <a:effectLst/>
                <a:latin typeface="+mn-lt"/>
                <a:ea typeface="+mn-ea"/>
                <a:cs typeface="+mn-cs"/>
              </a:rPr>
              <a:t>0.72%</a:t>
            </a:r>
            <a:r>
              <a:rPr lang="zh-CN" altLang="zh-CN" sz="1200" kern="1200" dirty="0">
                <a:solidFill>
                  <a:schemeClr val="tx1"/>
                </a:solidFill>
                <a:effectLst/>
                <a:latin typeface="+mn-lt"/>
                <a:ea typeface="+mn-ea"/>
                <a:cs typeface="+mn-cs"/>
              </a:rPr>
              <a:t>。</a:t>
            </a:r>
            <a:endParaRPr lang="zh-CN" altLang="en-US" dirty="0"/>
          </a:p>
        </p:txBody>
      </p:sp>
      <p:sp>
        <p:nvSpPr>
          <p:cNvPr id="4" name="灯片编号占位符 3"/>
          <p:cNvSpPr>
            <a:spLocks noGrp="1"/>
          </p:cNvSpPr>
          <p:nvPr>
            <p:ph type="sldNum" sz="quarter" idx="10"/>
          </p:nvPr>
        </p:nvSpPr>
        <p:spPr/>
        <p:txBody>
          <a:bodyPr/>
          <a:lstStyle/>
          <a:p>
            <a:fld id="{F3725912-20D0-4BBD-B211-42954B1CC467}" type="slidenum">
              <a:rPr lang="zh-CN" altLang="en-US" smtClean="0"/>
              <a:pPr/>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F3725912-20D0-4BBD-B211-42954B1CC467}" type="slidenum">
              <a:rPr lang="zh-CN" altLang="en-US" smtClean="0"/>
              <a:pPr/>
              <a:t>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2018</a:t>
            </a:r>
            <a:r>
              <a:rPr lang="zh-CN" altLang="en-US" dirty="0" smtClean="0"/>
              <a:t>年国家级技术创新示范企业：</a:t>
            </a:r>
            <a:r>
              <a:rPr lang="zh-CN" altLang="zh-CN" sz="1200" b="1" kern="1200" dirty="0" smtClean="0">
                <a:solidFill>
                  <a:srgbClr val="FF0000"/>
                </a:solidFill>
                <a:latin typeface="+mn-lt"/>
                <a:ea typeface="+mn-ea"/>
                <a:cs typeface="+mn-cs"/>
              </a:rPr>
              <a:t>汉威科技集团股份有限公司</a:t>
            </a:r>
            <a:r>
              <a:rPr lang="zh-CN" altLang="en-US" sz="1200" kern="1200" dirty="0" smtClean="0">
                <a:solidFill>
                  <a:srgbClr val="FF0000"/>
                </a:solidFill>
                <a:latin typeface="+mn-lt"/>
                <a:ea typeface="+mn-ea"/>
                <a:cs typeface="+mn-cs"/>
              </a:rPr>
              <a:t>、</a:t>
            </a:r>
            <a:r>
              <a:rPr lang="zh-CN" altLang="zh-CN" sz="1200" kern="1200" dirty="0" smtClean="0">
                <a:solidFill>
                  <a:schemeClr val="tx1"/>
                </a:solidFill>
                <a:latin typeface="+mn-lt"/>
                <a:ea typeface="+mn-ea"/>
                <a:cs typeface="+mn-cs"/>
              </a:rPr>
              <a:t>新天科技股份有限公司</a:t>
            </a: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F3725912-20D0-4BBD-B211-42954B1CC467}" type="slidenum">
              <a:rPr lang="zh-CN" altLang="en-US" smtClean="0"/>
              <a:pPr/>
              <a:t>11</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2018</a:t>
            </a:r>
            <a:r>
              <a:rPr lang="zh-CN" altLang="en-US" dirty="0" smtClean="0"/>
              <a:t>年</a:t>
            </a:r>
            <a:r>
              <a:rPr lang="zh-CN" altLang="zh-CN" sz="1200" kern="1200" dirty="0" smtClean="0">
                <a:solidFill>
                  <a:schemeClr val="tx1"/>
                </a:solidFill>
                <a:latin typeface="+mn-lt"/>
                <a:ea typeface="+mn-ea"/>
                <a:cs typeface="+mn-cs"/>
              </a:rPr>
              <a:t>国家级单项冠军示范企业</a:t>
            </a:r>
            <a:r>
              <a:rPr lang="zh-CN" altLang="en-US" dirty="0" smtClean="0"/>
              <a:t>：</a:t>
            </a:r>
            <a:r>
              <a:rPr lang="zh-CN" altLang="zh-CN" sz="1200" kern="1200" dirty="0" smtClean="0">
                <a:solidFill>
                  <a:schemeClr val="tx1"/>
                </a:solidFill>
                <a:latin typeface="+mn-lt"/>
                <a:ea typeface="+mn-ea"/>
                <a:cs typeface="+mn-cs"/>
              </a:rPr>
              <a:t>郑州市钻石精密制造有限公司</a:t>
            </a:r>
            <a:r>
              <a:rPr lang="zh-CN" altLang="en-US" sz="1200" kern="1200" dirty="0" smtClean="0">
                <a:solidFill>
                  <a:schemeClr val="tx1"/>
                </a:solidFill>
                <a:latin typeface="+mn-lt"/>
                <a:ea typeface="+mn-ea"/>
                <a:cs typeface="+mn-cs"/>
              </a:rPr>
              <a:t>、</a:t>
            </a:r>
            <a:r>
              <a:rPr lang="zh-CN" altLang="zh-CN" sz="1200" kern="1200" dirty="0" smtClean="0">
                <a:solidFill>
                  <a:schemeClr val="tx1"/>
                </a:solidFill>
                <a:latin typeface="+mn-lt"/>
                <a:ea typeface="+mn-ea"/>
                <a:cs typeface="+mn-cs"/>
              </a:rPr>
              <a:t>巩义市恒星金属制品有限公司</a:t>
            </a:r>
            <a:endParaRPr lang="en-US" altLang="zh-CN"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solidFill>
                  <a:srgbClr val="FF0000"/>
                </a:solidFill>
                <a:latin typeface="微软雅黑" panose="020B0503020204020204" pitchFamily="34" charset="-122"/>
                <a:ea typeface="微软雅黑" panose="020B0503020204020204" pitchFamily="34" charset="-122"/>
              </a:rPr>
              <a:t>郑州市加快重点工业企业培育若干政策（郑政</a:t>
            </a:r>
            <a:r>
              <a:rPr lang="en-US" altLang="zh-CN" sz="1200" b="1" dirty="0" smtClean="0">
                <a:solidFill>
                  <a:srgbClr val="FF0000"/>
                </a:solidFill>
                <a:latin typeface="微软雅黑" panose="020B0503020204020204" pitchFamily="34" charset="-122"/>
                <a:ea typeface="微软雅黑" panose="020B0503020204020204" pitchFamily="34" charset="-122"/>
              </a:rPr>
              <a:t>〔2018〕38</a:t>
            </a:r>
            <a:r>
              <a:rPr lang="zh-CN" altLang="en-US" sz="1200" b="1" dirty="0" smtClean="0">
                <a:solidFill>
                  <a:srgbClr val="FF0000"/>
                </a:solidFill>
                <a:latin typeface="微软雅黑" panose="020B0503020204020204" pitchFamily="34" charset="-122"/>
                <a:ea typeface="微软雅黑" panose="020B0503020204020204" pitchFamily="34" charset="-122"/>
              </a:rPr>
              <a:t>号）新增政策：对列入工信部制造业单项冠军培育企业的</a:t>
            </a:r>
            <a:r>
              <a:rPr lang="en-US" altLang="zh-CN" sz="1200" b="1" dirty="0" smtClean="0">
                <a:solidFill>
                  <a:srgbClr val="FF0000"/>
                </a:solidFill>
                <a:latin typeface="微软雅黑" panose="020B0503020204020204" pitchFamily="34" charset="-122"/>
                <a:ea typeface="微软雅黑" panose="020B0503020204020204" pitchFamily="34" charset="-122"/>
              </a:rPr>
              <a:t>, </a:t>
            </a:r>
            <a:r>
              <a:rPr lang="zh-CN" altLang="en-US" sz="1200" b="1" dirty="0" smtClean="0">
                <a:solidFill>
                  <a:srgbClr val="FF0000"/>
                </a:solidFill>
                <a:latin typeface="微软雅黑" panose="020B0503020204020204" pitchFamily="34" charset="-122"/>
                <a:ea typeface="微软雅黑" panose="020B0503020204020204" pitchFamily="34" charset="-122"/>
              </a:rPr>
              <a:t>给予</a:t>
            </a:r>
            <a:r>
              <a:rPr lang="en-US" altLang="zh-CN" sz="1200" b="1" dirty="0" smtClean="0">
                <a:solidFill>
                  <a:srgbClr val="FF0000"/>
                </a:solidFill>
                <a:latin typeface="微软雅黑" panose="020B0503020204020204" pitchFamily="34" charset="-122"/>
                <a:ea typeface="微软雅黑" panose="020B0503020204020204" pitchFamily="34" charset="-122"/>
              </a:rPr>
              <a:t>50</a:t>
            </a:r>
            <a:r>
              <a:rPr lang="zh-CN" altLang="en-US" sz="1200" b="1" dirty="0" smtClean="0">
                <a:solidFill>
                  <a:srgbClr val="FF0000"/>
                </a:solidFill>
                <a:latin typeface="微软雅黑" panose="020B0503020204020204" pitchFamily="34" charset="-122"/>
                <a:ea typeface="微软雅黑" panose="020B0503020204020204" pitchFamily="34" charset="-122"/>
              </a:rPr>
              <a:t>万元的一次性奖励</a:t>
            </a:r>
            <a:r>
              <a:rPr lang="en-US" altLang="zh-CN" sz="1200" b="1" dirty="0" smtClean="0">
                <a:solidFill>
                  <a:srgbClr val="FF0000"/>
                </a:solidFill>
                <a:latin typeface="微软雅黑" panose="020B0503020204020204" pitchFamily="34" charset="-122"/>
                <a:ea typeface="微软雅黑" panose="020B0503020204020204" pitchFamily="34" charset="-122"/>
              </a:rPr>
              <a:t>; </a:t>
            </a:r>
            <a:r>
              <a:rPr lang="zh-CN" altLang="en-US" sz="1200" b="1" dirty="0" smtClean="0">
                <a:solidFill>
                  <a:srgbClr val="FF0000"/>
                </a:solidFill>
                <a:latin typeface="微软雅黑" panose="020B0503020204020204" pitchFamily="34" charset="-122"/>
                <a:ea typeface="微软雅黑" panose="020B0503020204020204" pitchFamily="34" charset="-122"/>
              </a:rPr>
              <a:t>对列入工信部制造业单项冠军产品的</a:t>
            </a:r>
            <a:r>
              <a:rPr lang="en-US" altLang="zh-CN" sz="1200" b="1" dirty="0" smtClean="0">
                <a:solidFill>
                  <a:srgbClr val="FF0000"/>
                </a:solidFill>
                <a:latin typeface="微软雅黑" panose="020B0503020204020204" pitchFamily="34" charset="-122"/>
                <a:ea typeface="微软雅黑" panose="020B0503020204020204" pitchFamily="34" charset="-122"/>
              </a:rPr>
              <a:t>, </a:t>
            </a:r>
            <a:r>
              <a:rPr lang="zh-CN" altLang="en-US" sz="1200" b="1" dirty="0" smtClean="0">
                <a:solidFill>
                  <a:srgbClr val="FF0000"/>
                </a:solidFill>
                <a:latin typeface="微软雅黑" panose="020B0503020204020204" pitchFamily="34" charset="-122"/>
                <a:ea typeface="微软雅黑" panose="020B0503020204020204" pitchFamily="34" charset="-122"/>
              </a:rPr>
              <a:t>按照产品类别每项产品给予</a:t>
            </a:r>
            <a:r>
              <a:rPr lang="en-US" altLang="zh-CN" sz="1200" b="1" dirty="0" smtClean="0">
                <a:solidFill>
                  <a:srgbClr val="FF0000"/>
                </a:solidFill>
                <a:latin typeface="微软雅黑" panose="020B0503020204020204" pitchFamily="34" charset="-122"/>
                <a:ea typeface="微软雅黑" panose="020B0503020204020204" pitchFamily="34" charset="-122"/>
              </a:rPr>
              <a:t>20</a:t>
            </a:r>
            <a:r>
              <a:rPr lang="zh-CN" altLang="en-US" sz="1200" b="1" dirty="0" smtClean="0">
                <a:solidFill>
                  <a:srgbClr val="FF0000"/>
                </a:solidFill>
                <a:latin typeface="微软雅黑" panose="020B0503020204020204" pitchFamily="34" charset="-122"/>
                <a:ea typeface="微软雅黑" panose="020B0503020204020204" pitchFamily="34" charset="-122"/>
              </a:rPr>
              <a:t>万元的一次性奖励。这项政策虽然没有归属制造强市政策，但是仍然值得大家关注制造业单项冠军这项工作。</a:t>
            </a:r>
          </a:p>
          <a:p>
            <a:endParaRPr lang="zh-CN" altLang="en-US" dirty="0"/>
          </a:p>
        </p:txBody>
      </p:sp>
      <p:sp>
        <p:nvSpPr>
          <p:cNvPr id="4" name="灯片编号占位符 3"/>
          <p:cNvSpPr>
            <a:spLocks noGrp="1"/>
          </p:cNvSpPr>
          <p:nvPr>
            <p:ph type="sldNum" sz="quarter" idx="10"/>
          </p:nvPr>
        </p:nvSpPr>
        <p:spPr/>
        <p:txBody>
          <a:bodyPr/>
          <a:lstStyle/>
          <a:p>
            <a:fld id="{F3725912-20D0-4BBD-B211-42954B1CC467}" type="slidenum">
              <a:rPr lang="zh-CN" altLang="en-US" smtClean="0"/>
              <a:pPr/>
              <a:t>12</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2018</a:t>
            </a:r>
            <a:r>
              <a:rPr lang="zh-CN" altLang="en-US" dirty="0" smtClean="0"/>
              <a:t>年，省工信厅未开展此项工作，因此，大家了解此项政策后，可以及时关注省、市工信部门有关工业设计申报通知，积极申报创建。</a:t>
            </a:r>
            <a:endParaRPr lang="zh-CN" altLang="en-US" dirty="0"/>
          </a:p>
        </p:txBody>
      </p:sp>
      <p:sp>
        <p:nvSpPr>
          <p:cNvPr id="4" name="灯片编号占位符 3"/>
          <p:cNvSpPr>
            <a:spLocks noGrp="1"/>
          </p:cNvSpPr>
          <p:nvPr>
            <p:ph type="sldNum" sz="quarter" idx="10"/>
          </p:nvPr>
        </p:nvSpPr>
        <p:spPr/>
        <p:txBody>
          <a:bodyPr/>
          <a:lstStyle/>
          <a:p>
            <a:fld id="{F3725912-20D0-4BBD-B211-42954B1CC467}" type="slidenum">
              <a:rPr lang="zh-CN" altLang="en-US" smtClean="0"/>
              <a:pPr/>
              <a:t>13</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2018</a:t>
            </a:r>
            <a:r>
              <a:rPr lang="zh-CN" altLang="en-US" dirty="0" smtClean="0"/>
              <a:t>年，河南省质量标杆名单：</a:t>
            </a:r>
            <a:endParaRPr lang="en-US" altLang="zh-CN" dirty="0" smtClean="0"/>
          </a:p>
          <a:p>
            <a:r>
              <a:rPr lang="zh-CN" altLang="zh-CN" sz="1200" kern="1200" dirty="0" smtClean="0">
                <a:solidFill>
                  <a:schemeClr val="tx1"/>
                </a:solidFill>
                <a:latin typeface="+mn-lt"/>
                <a:ea typeface="+mn-ea"/>
                <a:cs typeface="+mn-cs"/>
              </a:rPr>
              <a:t>郑州宇通客车股份有限公司</a:t>
            </a:r>
            <a:r>
              <a:rPr lang="zh-CN" altLang="en-US" sz="1200" kern="1200" dirty="0" smtClean="0">
                <a:solidFill>
                  <a:schemeClr val="tx1"/>
                </a:solidFill>
                <a:latin typeface="+mn-lt"/>
                <a:ea typeface="+mn-ea"/>
                <a:cs typeface="+mn-cs"/>
              </a:rPr>
              <a:t>、</a:t>
            </a:r>
            <a:r>
              <a:rPr lang="zh-CN" altLang="zh-CN" sz="1200" kern="1200" dirty="0" smtClean="0">
                <a:solidFill>
                  <a:schemeClr val="tx1"/>
                </a:solidFill>
                <a:latin typeface="+mn-lt"/>
                <a:ea typeface="+mn-ea"/>
                <a:cs typeface="+mn-cs"/>
              </a:rPr>
              <a:t>河南黎明重工科技有限公司</a:t>
            </a:r>
            <a:r>
              <a:rPr lang="zh-CN" altLang="en-US" sz="1200" kern="1200" dirty="0" smtClean="0">
                <a:solidFill>
                  <a:schemeClr val="tx1"/>
                </a:solidFill>
                <a:latin typeface="+mn-lt"/>
                <a:ea typeface="+mn-ea"/>
                <a:cs typeface="+mn-cs"/>
              </a:rPr>
              <a:t>、</a:t>
            </a:r>
            <a:r>
              <a:rPr lang="zh-CN" altLang="zh-CN" sz="1200" kern="1200" dirty="0" smtClean="0">
                <a:solidFill>
                  <a:schemeClr val="tx1"/>
                </a:solidFill>
                <a:latin typeface="+mn-lt"/>
                <a:ea typeface="+mn-ea"/>
                <a:cs typeface="+mn-cs"/>
              </a:rPr>
              <a:t>好想你健康食品股份有限公司</a:t>
            </a:r>
            <a:r>
              <a:rPr lang="zh-CN" altLang="en-US" sz="1200" kern="1200" dirty="0" smtClean="0">
                <a:solidFill>
                  <a:schemeClr val="tx1"/>
                </a:solidFill>
                <a:latin typeface="+mn-lt"/>
                <a:ea typeface="+mn-ea"/>
                <a:cs typeface="+mn-cs"/>
              </a:rPr>
              <a:t>、</a:t>
            </a:r>
            <a:r>
              <a:rPr lang="zh-CN" altLang="zh-CN" sz="1200" kern="1200" dirty="0" smtClean="0">
                <a:solidFill>
                  <a:schemeClr val="tx1"/>
                </a:solidFill>
                <a:latin typeface="+mn-lt"/>
                <a:ea typeface="+mn-ea"/>
                <a:cs typeface="+mn-cs"/>
              </a:rPr>
              <a:t>正星科技股份有限公司</a:t>
            </a:r>
            <a:r>
              <a:rPr lang="zh-CN" altLang="en-US" sz="1200" kern="1200" dirty="0" smtClean="0">
                <a:solidFill>
                  <a:schemeClr val="tx1"/>
                </a:solidFill>
                <a:latin typeface="+mn-lt"/>
                <a:ea typeface="+mn-ea"/>
                <a:cs typeface="+mn-cs"/>
              </a:rPr>
              <a:t>、</a:t>
            </a:r>
            <a:r>
              <a:rPr lang="zh-CN" altLang="zh-CN" sz="1200" kern="1200" dirty="0" smtClean="0">
                <a:solidFill>
                  <a:schemeClr val="tx1"/>
                </a:solidFill>
                <a:latin typeface="+mn-lt"/>
                <a:ea typeface="+mn-ea"/>
                <a:cs typeface="+mn-cs"/>
              </a:rPr>
              <a:t>雏鹰农牧集团股份有限公司</a:t>
            </a:r>
            <a:r>
              <a:rPr lang="zh-CN" altLang="en-US" sz="1200" kern="1200" dirty="0" smtClean="0">
                <a:solidFill>
                  <a:schemeClr val="tx1"/>
                </a:solidFill>
                <a:latin typeface="+mn-lt"/>
                <a:ea typeface="+mn-ea"/>
                <a:cs typeface="+mn-cs"/>
              </a:rPr>
              <a:t>、</a:t>
            </a:r>
            <a:endParaRPr lang="en-US" altLang="zh-CN" sz="1200" kern="1200" dirty="0" smtClean="0">
              <a:solidFill>
                <a:schemeClr val="tx1"/>
              </a:solidFill>
              <a:latin typeface="+mn-lt"/>
              <a:ea typeface="+mn-ea"/>
              <a:cs typeface="+mn-cs"/>
            </a:endParaRPr>
          </a:p>
          <a:p>
            <a:r>
              <a:rPr lang="zh-CN" altLang="zh-CN" sz="1200" kern="1200" dirty="0" smtClean="0">
                <a:solidFill>
                  <a:schemeClr val="tx1"/>
                </a:solidFill>
                <a:latin typeface="+mn-lt"/>
                <a:ea typeface="+mn-ea"/>
                <a:cs typeface="+mn-cs"/>
              </a:rPr>
              <a:t>郑州福耀玻璃有限公司</a:t>
            </a:r>
            <a:r>
              <a:rPr lang="zh-CN" altLang="en-US" sz="1200" kern="1200" dirty="0" smtClean="0">
                <a:solidFill>
                  <a:schemeClr val="tx1"/>
                </a:solidFill>
                <a:latin typeface="+mn-lt"/>
                <a:ea typeface="+mn-ea"/>
                <a:cs typeface="+mn-cs"/>
              </a:rPr>
              <a:t>、</a:t>
            </a:r>
            <a:r>
              <a:rPr lang="zh-CN" altLang="zh-CN" sz="1200" kern="1200" dirty="0" smtClean="0">
                <a:solidFill>
                  <a:schemeClr val="tx1"/>
                </a:solidFill>
                <a:latin typeface="+mn-lt"/>
                <a:ea typeface="+mn-ea"/>
                <a:cs typeface="+mn-cs"/>
              </a:rPr>
              <a:t>郑州佛光发电设备有限公司</a:t>
            </a:r>
            <a:r>
              <a:rPr lang="zh-CN" altLang="en-US" sz="1200" kern="1200" dirty="0" smtClean="0">
                <a:solidFill>
                  <a:schemeClr val="tx1"/>
                </a:solidFill>
                <a:latin typeface="+mn-lt"/>
                <a:ea typeface="+mn-ea"/>
                <a:cs typeface="+mn-cs"/>
              </a:rPr>
              <a:t>、</a:t>
            </a:r>
            <a:r>
              <a:rPr lang="zh-CN" altLang="zh-CN" sz="1200" kern="1200" dirty="0" smtClean="0">
                <a:solidFill>
                  <a:schemeClr val="tx1"/>
                </a:solidFill>
                <a:latin typeface="+mn-lt"/>
                <a:ea typeface="+mn-ea"/>
                <a:cs typeface="+mn-cs"/>
              </a:rPr>
              <a:t>河南四方达超硬材料股份有限公司</a:t>
            </a:r>
            <a:r>
              <a:rPr lang="zh-CN" altLang="en-US" sz="1200" kern="1200" dirty="0" smtClean="0">
                <a:solidFill>
                  <a:schemeClr val="tx1"/>
                </a:solidFill>
                <a:latin typeface="+mn-lt"/>
                <a:ea typeface="+mn-ea"/>
                <a:cs typeface="+mn-cs"/>
              </a:rPr>
              <a:t>、</a:t>
            </a:r>
            <a:r>
              <a:rPr lang="zh-CN" altLang="zh-CN" sz="1200" kern="1200" dirty="0" smtClean="0">
                <a:solidFill>
                  <a:schemeClr val="tx1"/>
                </a:solidFill>
                <a:latin typeface="+mn-lt"/>
                <a:ea typeface="+mn-ea"/>
                <a:cs typeface="+mn-cs"/>
              </a:rPr>
              <a:t>郑州天迈科技股份有限公司</a:t>
            </a:r>
            <a:r>
              <a:rPr lang="zh-CN" altLang="en-US" sz="1200" kern="1200" dirty="0" smtClean="0">
                <a:solidFill>
                  <a:schemeClr val="tx1"/>
                </a:solidFill>
                <a:latin typeface="+mn-lt"/>
                <a:ea typeface="+mn-ea"/>
                <a:cs typeface="+mn-cs"/>
              </a:rPr>
              <a:t>、</a:t>
            </a:r>
            <a:r>
              <a:rPr lang="zh-CN" altLang="zh-CN" sz="1200" kern="1200" dirty="0" smtClean="0">
                <a:solidFill>
                  <a:schemeClr val="tx1"/>
                </a:solidFill>
                <a:latin typeface="+mn-lt"/>
                <a:ea typeface="+mn-ea"/>
                <a:cs typeface="+mn-cs"/>
              </a:rPr>
              <a:t>河南省新昌铜业有限公司</a:t>
            </a:r>
            <a:r>
              <a:rPr lang="zh-CN" altLang="en-US" sz="1200" kern="1200" dirty="0" smtClean="0">
                <a:solidFill>
                  <a:schemeClr val="tx1"/>
                </a:solidFill>
                <a:latin typeface="+mn-lt"/>
                <a:ea typeface="+mn-ea"/>
                <a:cs typeface="+mn-cs"/>
              </a:rPr>
              <a:t>、</a:t>
            </a:r>
            <a:endParaRPr lang="en-US" altLang="zh-CN" sz="1200" kern="1200" dirty="0" smtClean="0">
              <a:solidFill>
                <a:schemeClr val="tx1"/>
              </a:solidFill>
              <a:latin typeface="+mn-lt"/>
              <a:ea typeface="+mn-ea"/>
              <a:cs typeface="+mn-cs"/>
            </a:endParaRPr>
          </a:p>
          <a:p>
            <a:r>
              <a:rPr lang="zh-CN" altLang="zh-CN" sz="1200" b="1" kern="1200" dirty="0" smtClean="0">
                <a:solidFill>
                  <a:schemeClr val="tx1"/>
                </a:solidFill>
                <a:latin typeface="+mn-lt"/>
                <a:ea typeface="+mn-ea"/>
                <a:cs typeface="+mn-cs"/>
              </a:rPr>
              <a:t>新天科技股份有限公司</a:t>
            </a:r>
            <a:r>
              <a:rPr lang="zh-CN" altLang="en-US" sz="1200" kern="1200" dirty="0" smtClean="0">
                <a:solidFill>
                  <a:schemeClr val="tx1"/>
                </a:solidFill>
                <a:latin typeface="+mn-lt"/>
                <a:ea typeface="+mn-ea"/>
                <a:cs typeface="+mn-cs"/>
              </a:rPr>
              <a:t>、</a:t>
            </a:r>
            <a:r>
              <a:rPr lang="zh-CN" altLang="zh-CN" sz="1200" kern="1200" dirty="0" smtClean="0">
                <a:solidFill>
                  <a:schemeClr val="tx1"/>
                </a:solidFill>
                <a:latin typeface="+mn-lt"/>
                <a:ea typeface="+mn-ea"/>
                <a:cs typeface="+mn-cs"/>
              </a:rPr>
              <a:t>郑州朝虹科技有限公司</a:t>
            </a:r>
            <a:r>
              <a:rPr lang="zh-CN" altLang="en-US" sz="1200" kern="1200" dirty="0" smtClean="0">
                <a:solidFill>
                  <a:schemeClr val="tx1"/>
                </a:solidFill>
                <a:latin typeface="+mn-lt"/>
                <a:ea typeface="+mn-ea"/>
                <a:cs typeface="+mn-cs"/>
              </a:rPr>
              <a:t>、</a:t>
            </a:r>
            <a:r>
              <a:rPr lang="zh-CN" altLang="zh-CN" sz="1200" kern="1200" dirty="0" smtClean="0">
                <a:solidFill>
                  <a:schemeClr val="tx1"/>
                </a:solidFill>
                <a:latin typeface="+mn-lt"/>
                <a:ea typeface="+mn-ea"/>
                <a:cs typeface="+mn-cs"/>
              </a:rPr>
              <a:t>华测电子认证有限责任公司</a:t>
            </a:r>
            <a:r>
              <a:rPr lang="zh-CN" altLang="en-US" sz="1200" kern="1200" dirty="0" smtClean="0">
                <a:solidFill>
                  <a:schemeClr val="tx1"/>
                </a:solidFill>
                <a:latin typeface="+mn-lt"/>
                <a:ea typeface="+mn-ea"/>
                <a:cs typeface="+mn-cs"/>
              </a:rPr>
              <a:t>。</a:t>
            </a:r>
            <a:endParaRPr lang="zh-CN" altLang="en-US" dirty="0"/>
          </a:p>
        </p:txBody>
      </p:sp>
      <p:sp>
        <p:nvSpPr>
          <p:cNvPr id="4" name="灯片编号占位符 3"/>
          <p:cNvSpPr>
            <a:spLocks noGrp="1"/>
          </p:cNvSpPr>
          <p:nvPr>
            <p:ph type="sldNum" sz="quarter" idx="10"/>
          </p:nvPr>
        </p:nvSpPr>
        <p:spPr/>
        <p:txBody>
          <a:bodyPr/>
          <a:lstStyle/>
          <a:p>
            <a:fld id="{F3725912-20D0-4BBD-B211-42954B1CC467}" type="slidenum">
              <a:rPr lang="zh-CN" altLang="en-US" smtClean="0"/>
              <a:pPr/>
              <a:t>15</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注：目前正在进行拟定申报通知的前期准备工作。大家及时关注工信局网站通知。</a:t>
            </a:r>
            <a:endParaRPr lang="zh-CN" altLang="en-US" dirty="0"/>
          </a:p>
        </p:txBody>
      </p:sp>
      <p:sp>
        <p:nvSpPr>
          <p:cNvPr id="4" name="灯片编号占位符 3"/>
          <p:cNvSpPr>
            <a:spLocks noGrp="1"/>
          </p:cNvSpPr>
          <p:nvPr>
            <p:ph type="sldNum" sz="quarter" idx="10"/>
          </p:nvPr>
        </p:nvSpPr>
        <p:spPr/>
        <p:txBody>
          <a:bodyPr/>
          <a:lstStyle/>
          <a:p>
            <a:fld id="{F3725912-20D0-4BBD-B211-42954B1CC467}" type="slidenum">
              <a:rPr lang="zh-CN" altLang="en-US" smtClean="0"/>
              <a:pPr/>
              <a:t>20</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solidFill>
                  <a:srgbClr val="FF0000"/>
                </a:solidFill>
                <a:latin typeface="微软雅黑" panose="020B0503020204020204" pitchFamily="34" charset="-122"/>
                <a:ea typeface="微软雅黑" panose="020B0503020204020204" pitchFamily="34" charset="-122"/>
              </a:rPr>
              <a:t>注：郑州市加快重点工业企业培育若干政策（郑政</a:t>
            </a:r>
            <a:r>
              <a:rPr lang="en-US" altLang="zh-CN" sz="1200" b="1" dirty="0" smtClean="0">
                <a:solidFill>
                  <a:srgbClr val="FF0000"/>
                </a:solidFill>
                <a:latin typeface="微软雅黑" panose="020B0503020204020204" pitchFamily="34" charset="-122"/>
                <a:ea typeface="微软雅黑" panose="020B0503020204020204" pitchFamily="34" charset="-122"/>
              </a:rPr>
              <a:t>〔2018〕38</a:t>
            </a:r>
            <a:r>
              <a:rPr lang="zh-CN" altLang="en-US" sz="1200" b="1" dirty="0" smtClean="0">
                <a:solidFill>
                  <a:srgbClr val="FF0000"/>
                </a:solidFill>
                <a:latin typeface="微软雅黑" panose="020B0503020204020204" pitchFamily="34" charset="-122"/>
                <a:ea typeface="微软雅黑" panose="020B0503020204020204" pitchFamily="34" charset="-122"/>
              </a:rPr>
              <a:t>号）新增政策：对年度研发投入达到</a:t>
            </a:r>
            <a:r>
              <a:rPr lang="en-US" altLang="zh-CN" sz="1200" b="1" dirty="0" smtClean="0">
                <a:solidFill>
                  <a:srgbClr val="FF0000"/>
                </a:solidFill>
                <a:latin typeface="微软雅黑" panose="020B0503020204020204" pitchFamily="34" charset="-122"/>
                <a:ea typeface="微软雅黑" panose="020B0503020204020204" pitchFamily="34" charset="-122"/>
              </a:rPr>
              <a:t>3000</a:t>
            </a:r>
            <a:r>
              <a:rPr lang="zh-CN" altLang="en-US" sz="1200" b="1" dirty="0" smtClean="0">
                <a:solidFill>
                  <a:srgbClr val="FF0000"/>
                </a:solidFill>
                <a:latin typeface="微软雅黑" panose="020B0503020204020204" pitchFamily="34" charset="-122"/>
                <a:ea typeface="微软雅黑" panose="020B0503020204020204" pitchFamily="34" charset="-122"/>
              </a:rPr>
              <a:t>万元以上的重点企业</a:t>
            </a:r>
            <a:r>
              <a:rPr lang="en-US" altLang="zh-CN" sz="1200" b="1" dirty="0" smtClean="0">
                <a:solidFill>
                  <a:srgbClr val="FF0000"/>
                </a:solidFill>
                <a:latin typeface="微软雅黑" panose="020B0503020204020204" pitchFamily="34" charset="-122"/>
                <a:ea typeface="微软雅黑" panose="020B0503020204020204" pitchFamily="34" charset="-122"/>
              </a:rPr>
              <a:t>, </a:t>
            </a:r>
            <a:r>
              <a:rPr lang="zh-CN" altLang="en-US" sz="1200" b="1" dirty="0" smtClean="0">
                <a:solidFill>
                  <a:srgbClr val="FF0000"/>
                </a:solidFill>
                <a:latin typeface="微软雅黑" panose="020B0503020204020204" pitchFamily="34" charset="-122"/>
                <a:ea typeface="微软雅黑" panose="020B0503020204020204" pitchFamily="34" charset="-122"/>
              </a:rPr>
              <a:t>按照当年研发费用新增部分</a:t>
            </a:r>
            <a:r>
              <a:rPr lang="en-US" altLang="zh-CN" sz="1200" b="1" dirty="0" smtClean="0">
                <a:solidFill>
                  <a:srgbClr val="FF0000"/>
                </a:solidFill>
                <a:latin typeface="微软雅黑" panose="020B0503020204020204" pitchFamily="34" charset="-122"/>
                <a:ea typeface="微软雅黑" panose="020B0503020204020204" pitchFamily="34" charset="-122"/>
              </a:rPr>
              <a:t>, </a:t>
            </a:r>
            <a:r>
              <a:rPr lang="zh-CN" altLang="en-US" sz="1200" b="1" dirty="0" smtClean="0">
                <a:solidFill>
                  <a:srgbClr val="FF0000"/>
                </a:solidFill>
                <a:latin typeface="微软雅黑" panose="020B0503020204020204" pitchFamily="34" charset="-122"/>
                <a:ea typeface="微软雅黑" panose="020B0503020204020204" pitchFamily="34" charset="-122"/>
              </a:rPr>
              <a:t>给予</a:t>
            </a:r>
            <a:r>
              <a:rPr lang="en-US" altLang="zh-CN" sz="1200" b="1" dirty="0" smtClean="0">
                <a:solidFill>
                  <a:srgbClr val="FF0000"/>
                </a:solidFill>
                <a:latin typeface="微软雅黑" panose="020B0503020204020204" pitchFamily="34" charset="-122"/>
                <a:ea typeface="微软雅黑" panose="020B0503020204020204" pitchFamily="34" charset="-122"/>
              </a:rPr>
              <a:t>20%</a:t>
            </a:r>
            <a:r>
              <a:rPr lang="zh-CN" altLang="en-US" sz="1200" b="1" dirty="0" smtClean="0">
                <a:solidFill>
                  <a:srgbClr val="FF0000"/>
                </a:solidFill>
                <a:latin typeface="微软雅黑" panose="020B0503020204020204" pitchFamily="34" charset="-122"/>
                <a:ea typeface="微软雅黑" panose="020B0503020204020204" pitchFamily="34" charset="-122"/>
              </a:rPr>
              <a:t>补助 </a:t>
            </a:r>
            <a:r>
              <a:rPr lang="en-US" altLang="zh-CN" sz="1200" b="1" dirty="0" smtClean="0">
                <a:solidFill>
                  <a:srgbClr val="FF0000"/>
                </a:solidFill>
                <a:latin typeface="微软雅黑" panose="020B0503020204020204" pitchFamily="34" charset="-122"/>
                <a:ea typeface="微软雅黑" panose="020B0503020204020204" pitchFamily="34" charset="-122"/>
              </a:rPr>
              <a:t>(</a:t>
            </a:r>
            <a:r>
              <a:rPr lang="zh-CN" altLang="en-US" sz="1200" b="1" dirty="0" smtClean="0">
                <a:solidFill>
                  <a:srgbClr val="FF0000"/>
                </a:solidFill>
                <a:latin typeface="微软雅黑" panose="020B0503020204020204" pitchFamily="34" charset="-122"/>
                <a:ea typeface="微软雅黑" panose="020B0503020204020204" pitchFamily="34" charset="-122"/>
              </a:rPr>
              <a:t>依据上年度已经税务部门备案的税前加计扣除费用计算</a:t>
            </a:r>
            <a:r>
              <a:rPr lang="en-US" altLang="zh-CN" sz="1200" b="1" dirty="0" smtClean="0">
                <a:solidFill>
                  <a:srgbClr val="FF0000"/>
                </a:solidFill>
                <a:latin typeface="微软雅黑" panose="020B0503020204020204" pitchFamily="34" charset="-122"/>
                <a:ea typeface="微软雅黑" panose="020B0503020204020204" pitchFamily="34" charset="-122"/>
              </a:rPr>
              <a:t>), </a:t>
            </a:r>
            <a:r>
              <a:rPr lang="zh-CN" altLang="en-US" sz="1200" b="1" dirty="0" smtClean="0">
                <a:solidFill>
                  <a:srgbClr val="FF0000"/>
                </a:solidFill>
                <a:latin typeface="微软雅黑" panose="020B0503020204020204" pitchFamily="34" charset="-122"/>
                <a:ea typeface="微软雅黑" panose="020B0503020204020204" pitchFamily="34" charset="-122"/>
              </a:rPr>
              <a:t>每年不超过</a:t>
            </a:r>
            <a:r>
              <a:rPr lang="en-US" altLang="zh-CN" sz="1200" b="1" dirty="0" smtClean="0">
                <a:solidFill>
                  <a:srgbClr val="FF0000"/>
                </a:solidFill>
                <a:latin typeface="微软雅黑" panose="020B0503020204020204" pitchFamily="34" charset="-122"/>
                <a:ea typeface="微软雅黑" panose="020B0503020204020204" pitchFamily="34" charset="-122"/>
              </a:rPr>
              <a:t>600</a:t>
            </a:r>
            <a:r>
              <a:rPr lang="zh-CN" altLang="en-US" sz="1200" b="1" dirty="0" smtClean="0">
                <a:solidFill>
                  <a:srgbClr val="FF0000"/>
                </a:solidFill>
                <a:latin typeface="微软雅黑" panose="020B0503020204020204" pitchFamily="34" charset="-122"/>
                <a:ea typeface="微软雅黑" panose="020B0503020204020204" pitchFamily="34" charset="-122"/>
              </a:rPr>
              <a:t>万元。 </a:t>
            </a:r>
            <a:endParaRPr lang="zh-CN" altLang="en-US" b="1" dirty="0"/>
          </a:p>
        </p:txBody>
      </p:sp>
      <p:sp>
        <p:nvSpPr>
          <p:cNvPr id="4" name="灯片编号占位符 3"/>
          <p:cNvSpPr>
            <a:spLocks noGrp="1"/>
          </p:cNvSpPr>
          <p:nvPr>
            <p:ph type="sldNum" sz="quarter" idx="10"/>
          </p:nvPr>
        </p:nvSpPr>
        <p:spPr/>
        <p:txBody>
          <a:bodyPr/>
          <a:lstStyle/>
          <a:p>
            <a:fld id="{F3725912-20D0-4BBD-B211-42954B1CC467}" type="slidenum">
              <a:rPr lang="zh-CN" altLang="en-US" smtClean="0"/>
              <a:pPr/>
              <a:t>23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2CB6DFEB-D668-4B44-8739-8EB0733A3B36}" type="datetimeFigureOut">
              <a:rPr lang="zh-CN" altLang="en-US" smtClean="0"/>
              <a:pPr/>
              <a:t>2019/4/22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FE3A19E-649F-4180-B3A3-923A7264CF54}"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CB6DFEB-D668-4B44-8739-8EB0733A3B36}" type="datetimeFigureOut">
              <a:rPr lang="zh-CN" altLang="en-US" smtClean="0"/>
              <a:pPr/>
              <a:t>2019/4/22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FE3A19E-649F-4180-B3A3-923A7264CF54}"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CB6DFEB-D668-4B44-8739-8EB0733A3B36}" type="datetimeFigureOut">
              <a:rPr lang="zh-CN" altLang="en-US" smtClean="0"/>
              <a:pPr/>
              <a:t>2019/4/22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FE3A19E-649F-4180-B3A3-923A7264CF54}"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2CB6DFEB-D668-4B44-8739-8EB0733A3B36}" type="datetimeFigureOut">
              <a:rPr lang="zh-CN" altLang="en-US" smtClean="0"/>
              <a:pPr/>
              <a:t>2019/4/22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FE3A19E-649F-4180-B3A3-923A7264CF54}" type="slidenum">
              <a:rPr lang="zh-CN" altLang="en-US" smtClean="0"/>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CB6DFEB-D668-4B44-8739-8EB0733A3B36}" type="datetimeFigureOut">
              <a:rPr lang="zh-CN" altLang="en-US" smtClean="0"/>
              <a:pPr/>
              <a:t>2019/4/22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FE3A19E-649F-4180-B3A3-923A7264CF54}" type="slidenum">
              <a:rPr lang="zh-CN" altLang="en-US" smtClean="0"/>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2CB6DFEB-D668-4B44-8739-8EB0733A3B36}" type="datetimeFigureOut">
              <a:rPr lang="zh-CN" altLang="en-US" smtClean="0"/>
              <a:pPr/>
              <a:t>2019/4/22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FE3A19E-649F-4180-B3A3-923A7264CF54}" type="slidenum">
              <a:rPr lang="zh-CN" altLang="en-US" smtClean="0"/>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CB6DFEB-D668-4B44-8739-8EB0733A3B36}" type="datetimeFigureOut">
              <a:rPr lang="zh-CN" altLang="en-US" smtClean="0"/>
              <a:pPr/>
              <a:t>2019/4/22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FE3A19E-649F-4180-B3A3-923A7264CF54}" type="slidenum">
              <a:rPr lang="zh-CN" altLang="en-US" smtClean="0"/>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CB6DFEB-D668-4B44-8739-8EB0733A3B36}" type="datetimeFigureOut">
              <a:rPr lang="zh-CN" altLang="en-US" smtClean="0"/>
              <a:pPr/>
              <a:t>2019/4/22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FE3A19E-649F-4180-B3A3-923A7264CF54}" type="slidenum">
              <a:rPr lang="zh-CN" altLang="en-US" smtClean="0"/>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CB6DFEB-D668-4B44-8739-8EB0733A3B36}" type="datetimeFigureOut">
              <a:rPr lang="zh-CN" altLang="en-US" smtClean="0"/>
              <a:pPr/>
              <a:t>2019/4/22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FE3A19E-649F-4180-B3A3-923A7264CF54}" type="slidenum">
              <a:rPr lang="zh-CN" altLang="en-US" smtClean="0"/>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CB6DFEB-D668-4B44-8739-8EB0733A3B36}" type="datetimeFigureOut">
              <a:rPr lang="zh-CN" altLang="en-US" smtClean="0"/>
              <a:pPr/>
              <a:t>2019/4/22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FE3A19E-649F-4180-B3A3-923A7264CF54}" type="slidenum">
              <a:rPr lang="zh-CN" altLang="en-US" smtClean="0"/>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2CB6DFEB-D668-4B44-8739-8EB0733A3B36}" type="datetimeFigureOut">
              <a:rPr lang="zh-CN" altLang="en-US" smtClean="0"/>
              <a:pPr/>
              <a:t>2019/4/22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FE3A19E-649F-4180-B3A3-923A7264CF54}"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CB6DFEB-D668-4B44-8739-8EB0733A3B36}" type="datetimeFigureOut">
              <a:rPr lang="zh-CN" altLang="en-US" smtClean="0"/>
              <a:pPr/>
              <a:t>2019/4/22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FE3A19E-649F-4180-B3A3-923A7264CF54}"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2CB6DFEB-D668-4B44-8739-8EB0733A3B36}" type="datetimeFigureOut">
              <a:rPr lang="zh-CN" altLang="en-US" smtClean="0"/>
              <a:pPr/>
              <a:t>2019/4/22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FE3A19E-649F-4180-B3A3-923A7264CF54}" type="slidenum">
              <a:rPr lang="zh-CN" altLang="en-US" smtClean="0"/>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CB6DFEB-D668-4B44-8739-8EB0733A3B36}" type="datetimeFigureOut">
              <a:rPr lang="zh-CN" altLang="en-US" smtClean="0"/>
              <a:pPr/>
              <a:t>2019/4/22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FE3A19E-649F-4180-B3A3-923A7264CF54}" type="slidenum">
              <a:rPr lang="zh-CN" altLang="en-US" smtClean="0"/>
              <a:pPr/>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CB6DFEB-D668-4B44-8739-8EB0733A3B36}" type="datetimeFigureOut">
              <a:rPr lang="zh-CN" altLang="en-US" smtClean="0"/>
              <a:pPr/>
              <a:t>2019/4/22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FE3A19E-649F-4180-B3A3-923A7264CF54}"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2CB6DFEB-D668-4B44-8739-8EB0733A3B36}" type="datetimeFigureOut">
              <a:rPr lang="zh-CN" altLang="en-US" smtClean="0"/>
              <a:pPr/>
              <a:t>2019/4/22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FE3A19E-649F-4180-B3A3-923A7264CF54}"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CB6DFEB-D668-4B44-8739-8EB0733A3B36}" type="datetimeFigureOut">
              <a:rPr lang="zh-CN" altLang="en-US" smtClean="0"/>
              <a:pPr/>
              <a:t>2019/4/22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FE3A19E-649F-4180-B3A3-923A7264CF54}"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CB6DFEB-D668-4B44-8739-8EB0733A3B36}" type="datetimeFigureOut">
              <a:rPr lang="zh-CN" altLang="en-US" smtClean="0"/>
              <a:pPr/>
              <a:t>2019/4/22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FE3A19E-649F-4180-B3A3-923A7264CF54}"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CB6DFEB-D668-4B44-8739-8EB0733A3B36}" type="datetimeFigureOut">
              <a:rPr lang="zh-CN" altLang="en-US" smtClean="0"/>
              <a:pPr/>
              <a:t>2019/4/22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FE3A19E-649F-4180-B3A3-923A7264CF54}"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CB6DFEB-D668-4B44-8739-8EB0733A3B36}" type="datetimeFigureOut">
              <a:rPr lang="zh-CN" altLang="en-US" smtClean="0"/>
              <a:pPr/>
              <a:t>2019/4/22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FE3A19E-649F-4180-B3A3-923A7264CF54}"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2CB6DFEB-D668-4B44-8739-8EB0733A3B36}" type="datetimeFigureOut">
              <a:rPr lang="zh-CN" altLang="en-US" smtClean="0"/>
              <a:pPr/>
              <a:t>2019/4/22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FE3A19E-649F-4180-B3A3-923A7264CF54}"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2CB6DFEB-D668-4B44-8739-8EB0733A3B36}" type="datetimeFigureOut">
              <a:rPr lang="zh-CN" altLang="en-US" smtClean="0"/>
              <a:pPr/>
              <a:t>2019/4/22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FE3A19E-649F-4180-B3A3-923A7264CF54}"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B6DFEB-D668-4B44-8739-8EB0733A3B36}" type="datetimeFigureOut">
              <a:rPr lang="zh-CN" altLang="en-US" smtClean="0"/>
              <a:pPr/>
              <a:t>2019/4/22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E3A19E-649F-4180-B3A3-923A7264CF54}" type="slidenum">
              <a:rPr lang="zh-CN" altLang="en-US" smtClean="0"/>
              <a:pPr/>
              <a:t>‹#›</a:t>
            </a:fld>
            <a:endParaRPr lang="zh-CN" altLang="en-US"/>
          </a:p>
        </p:txBody>
      </p:sp>
      <p:pic>
        <p:nvPicPr>
          <p:cNvPr id="11" name="图片 10"/>
          <p:cNvPicPr>
            <a:picLocks noChangeAspect="1"/>
          </p:cNvPicPr>
          <p:nvPr userDrawn="1"/>
        </p:nvPicPr>
        <p:blipFill>
          <a:blip r:embed="rId13" cstate="print"/>
          <a:stretch>
            <a:fillRect/>
          </a:stretch>
        </p:blipFill>
        <p:spPr>
          <a:xfrm>
            <a:off x="0" y="0"/>
            <a:ext cx="12186047"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B6DFEB-D668-4B44-8739-8EB0733A3B36}" type="datetimeFigureOut">
              <a:rPr lang="zh-CN" altLang="en-US" smtClean="0"/>
              <a:pPr/>
              <a:t>2019/4/22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E3A19E-649F-4180-B3A3-923A7264CF54}" type="slidenum">
              <a:rPr lang="zh-CN" altLang="en-US" smtClean="0"/>
              <a:pPr/>
              <a:t>‹#›</a:t>
            </a:fld>
            <a:endParaRPr lang="zh-CN" altLang="en-US"/>
          </a:p>
        </p:txBody>
      </p:sp>
      <p:pic>
        <p:nvPicPr>
          <p:cNvPr id="11" name="图片 10"/>
          <p:cNvPicPr>
            <a:picLocks noChangeAspect="1"/>
          </p:cNvPicPr>
          <p:nvPr userDrawn="1"/>
        </p:nvPicPr>
        <p:blipFill>
          <a:blip r:embed="rId13" cstate="print"/>
          <a:stretch>
            <a:fillRect/>
          </a:stretch>
        </p:blipFill>
        <p:spPr>
          <a:xfrm>
            <a:off x="0" y="0"/>
            <a:ext cx="12186047"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3" cstate="print"/>
          <a:stretch>
            <a:fillRect/>
          </a:stretch>
        </p:blipFill>
        <p:spPr>
          <a:xfrm>
            <a:off x="-17059" y="23166"/>
            <a:ext cx="12192000" cy="6663892"/>
          </a:xfrm>
          <a:prstGeom prst="rect">
            <a:avLst/>
          </a:prstGeom>
        </p:spPr>
      </p:pic>
      <p:grpSp>
        <p:nvGrpSpPr>
          <p:cNvPr id="2" name="PA_组合 14"/>
          <p:cNvGrpSpPr/>
          <p:nvPr>
            <p:custDataLst>
              <p:tags r:id="rId1"/>
            </p:custDataLst>
          </p:nvPr>
        </p:nvGrpSpPr>
        <p:grpSpPr>
          <a:xfrm>
            <a:off x="-51611" y="4786929"/>
            <a:ext cx="12332216" cy="2106296"/>
            <a:chOff x="-24522" y="4835152"/>
            <a:chExt cx="12883272" cy="2399637"/>
          </a:xfrm>
        </p:grpSpPr>
        <p:sp>
          <p:nvSpPr>
            <p:cNvPr id="3" name="矩形 4"/>
            <p:cNvSpPr/>
            <p:nvPr/>
          </p:nvSpPr>
          <p:spPr>
            <a:xfrm>
              <a:off x="11574" y="4835152"/>
              <a:ext cx="12847176" cy="2164757"/>
            </a:xfrm>
            <a:custGeom>
              <a:avLst/>
              <a:gdLst>
                <a:gd name="connsiteX0" fmla="*/ 0 w 12858750"/>
                <a:gd name="connsiteY0" fmla="*/ 0 h 927714"/>
                <a:gd name="connsiteX1" fmla="*/ 12858750 w 12858750"/>
                <a:gd name="connsiteY1" fmla="*/ 0 h 927714"/>
                <a:gd name="connsiteX2" fmla="*/ 12858750 w 12858750"/>
                <a:gd name="connsiteY2" fmla="*/ 927714 h 927714"/>
                <a:gd name="connsiteX3" fmla="*/ 0 w 12858750"/>
                <a:gd name="connsiteY3" fmla="*/ 927714 h 927714"/>
                <a:gd name="connsiteX4" fmla="*/ 0 w 12858750"/>
                <a:gd name="connsiteY4" fmla="*/ 0 h 927714"/>
                <a:gd name="connsiteX0-1" fmla="*/ 0 w 12858750"/>
                <a:gd name="connsiteY0-2" fmla="*/ 540152 h 1467866"/>
                <a:gd name="connsiteX1-3" fmla="*/ 12858750 w 12858750"/>
                <a:gd name="connsiteY1-4" fmla="*/ 540152 h 1467866"/>
                <a:gd name="connsiteX2-5" fmla="*/ 12858750 w 12858750"/>
                <a:gd name="connsiteY2-6" fmla="*/ 1467866 h 1467866"/>
                <a:gd name="connsiteX3-7" fmla="*/ 0 w 12858750"/>
                <a:gd name="connsiteY3-8" fmla="*/ 1467866 h 1467866"/>
                <a:gd name="connsiteX4-9" fmla="*/ 0 w 12858750"/>
                <a:gd name="connsiteY4-10" fmla="*/ 540152 h 1467866"/>
                <a:gd name="connsiteX0-11" fmla="*/ 0 w 12858750"/>
                <a:gd name="connsiteY0-12" fmla="*/ 311468 h 1239182"/>
                <a:gd name="connsiteX1-13" fmla="*/ 12858750 w 12858750"/>
                <a:gd name="connsiteY1-14" fmla="*/ 311468 h 1239182"/>
                <a:gd name="connsiteX2-15" fmla="*/ 12858750 w 12858750"/>
                <a:gd name="connsiteY2-16" fmla="*/ 1239182 h 1239182"/>
                <a:gd name="connsiteX3-17" fmla="*/ 0 w 12858750"/>
                <a:gd name="connsiteY3-18" fmla="*/ 1239182 h 1239182"/>
                <a:gd name="connsiteX4-19" fmla="*/ 0 w 12858750"/>
                <a:gd name="connsiteY4-20" fmla="*/ 311468 h 1239182"/>
                <a:gd name="connsiteX0-21" fmla="*/ 0 w 12858750"/>
                <a:gd name="connsiteY0-22" fmla="*/ 544858 h 1472572"/>
                <a:gd name="connsiteX1-23" fmla="*/ 12858750 w 12858750"/>
                <a:gd name="connsiteY1-24" fmla="*/ 544858 h 1472572"/>
                <a:gd name="connsiteX2-25" fmla="*/ 12858750 w 12858750"/>
                <a:gd name="connsiteY2-26" fmla="*/ 1472572 h 1472572"/>
                <a:gd name="connsiteX3-27" fmla="*/ 0 w 12858750"/>
                <a:gd name="connsiteY3-28" fmla="*/ 1472572 h 1472572"/>
                <a:gd name="connsiteX4-29" fmla="*/ 0 w 12858750"/>
                <a:gd name="connsiteY4-30" fmla="*/ 544858 h 1472572"/>
                <a:gd name="connsiteX0-31" fmla="*/ 0 w 12858750"/>
                <a:gd name="connsiteY0-32" fmla="*/ 523368 h 1451082"/>
                <a:gd name="connsiteX1-33" fmla="*/ 12858750 w 12858750"/>
                <a:gd name="connsiteY1-34" fmla="*/ 523368 h 1451082"/>
                <a:gd name="connsiteX2-35" fmla="*/ 12858750 w 12858750"/>
                <a:gd name="connsiteY2-36" fmla="*/ 1451082 h 1451082"/>
                <a:gd name="connsiteX3-37" fmla="*/ 0 w 12858750"/>
                <a:gd name="connsiteY3-38" fmla="*/ 1451082 h 1451082"/>
                <a:gd name="connsiteX4-39" fmla="*/ 0 w 12858750"/>
                <a:gd name="connsiteY4-40" fmla="*/ 523368 h 1451082"/>
                <a:gd name="connsiteX0-41" fmla="*/ 0 w 12858750"/>
                <a:gd name="connsiteY0-42" fmla="*/ 523368 h 1451082"/>
                <a:gd name="connsiteX1-43" fmla="*/ 12858750 w 12858750"/>
                <a:gd name="connsiteY1-44" fmla="*/ 523368 h 1451082"/>
                <a:gd name="connsiteX2-45" fmla="*/ 12858750 w 12858750"/>
                <a:gd name="connsiteY2-46" fmla="*/ 1451082 h 1451082"/>
                <a:gd name="connsiteX3-47" fmla="*/ 0 w 12858750"/>
                <a:gd name="connsiteY3-48" fmla="*/ 1451082 h 1451082"/>
                <a:gd name="connsiteX4-49" fmla="*/ 0 w 12858750"/>
                <a:gd name="connsiteY4-50" fmla="*/ 523368 h 1451082"/>
                <a:gd name="connsiteX0-51" fmla="*/ 0 w 12858750"/>
                <a:gd name="connsiteY0-52" fmla="*/ 523368 h 1453221"/>
                <a:gd name="connsiteX1-53" fmla="*/ 12858750 w 12858750"/>
                <a:gd name="connsiteY1-54" fmla="*/ 523368 h 1453221"/>
                <a:gd name="connsiteX2-55" fmla="*/ 12858750 w 12858750"/>
                <a:gd name="connsiteY2-56" fmla="*/ 1451082 h 1453221"/>
                <a:gd name="connsiteX3-57" fmla="*/ 0 w 12858750"/>
                <a:gd name="connsiteY3-58" fmla="*/ 1451082 h 1453221"/>
                <a:gd name="connsiteX4-59" fmla="*/ 0 w 12858750"/>
                <a:gd name="connsiteY4-60" fmla="*/ 523368 h 1453221"/>
                <a:gd name="connsiteX0-61" fmla="*/ 0 w 12858750"/>
                <a:gd name="connsiteY0-62" fmla="*/ 523368 h 1453221"/>
                <a:gd name="connsiteX1-63" fmla="*/ 12858750 w 12858750"/>
                <a:gd name="connsiteY1-64" fmla="*/ 523368 h 1453221"/>
                <a:gd name="connsiteX2-65" fmla="*/ 12858750 w 12858750"/>
                <a:gd name="connsiteY2-66" fmla="*/ 1451082 h 1453221"/>
                <a:gd name="connsiteX3-67" fmla="*/ 0 w 12858750"/>
                <a:gd name="connsiteY3-68" fmla="*/ 1451082 h 1453221"/>
                <a:gd name="connsiteX4-69" fmla="*/ 0 w 12858750"/>
                <a:gd name="connsiteY4-70" fmla="*/ 523368 h 1453221"/>
                <a:gd name="connsiteX0-71" fmla="*/ 0 w 12858750"/>
                <a:gd name="connsiteY0-72" fmla="*/ 570888 h 1500741"/>
                <a:gd name="connsiteX1-73" fmla="*/ 12858750 w 12858750"/>
                <a:gd name="connsiteY1-74" fmla="*/ 570888 h 1500741"/>
                <a:gd name="connsiteX2-75" fmla="*/ 12858750 w 12858750"/>
                <a:gd name="connsiteY2-76" fmla="*/ 1498602 h 1500741"/>
                <a:gd name="connsiteX3-77" fmla="*/ 0 w 12858750"/>
                <a:gd name="connsiteY3-78" fmla="*/ 1498602 h 1500741"/>
                <a:gd name="connsiteX4-79" fmla="*/ 0 w 12858750"/>
                <a:gd name="connsiteY4-80" fmla="*/ 570888 h 1500741"/>
                <a:gd name="connsiteX0-81" fmla="*/ 0 w 12858750"/>
                <a:gd name="connsiteY0-82" fmla="*/ 570888 h 1613161"/>
                <a:gd name="connsiteX1-83" fmla="*/ 12858750 w 12858750"/>
                <a:gd name="connsiteY1-84" fmla="*/ 570888 h 1613161"/>
                <a:gd name="connsiteX2-85" fmla="*/ 12858750 w 12858750"/>
                <a:gd name="connsiteY2-86" fmla="*/ 1498602 h 1613161"/>
                <a:gd name="connsiteX3-87" fmla="*/ 0 w 12858750"/>
                <a:gd name="connsiteY3-88" fmla="*/ 1498602 h 1613161"/>
                <a:gd name="connsiteX4-89" fmla="*/ 0 w 12858750"/>
                <a:gd name="connsiteY4-90" fmla="*/ 570888 h 1613161"/>
                <a:gd name="connsiteX0-91" fmla="*/ 0 w 12858750"/>
                <a:gd name="connsiteY0-92" fmla="*/ 570888 h 1596917"/>
                <a:gd name="connsiteX1-93" fmla="*/ 12858750 w 12858750"/>
                <a:gd name="connsiteY1-94" fmla="*/ 570888 h 1596917"/>
                <a:gd name="connsiteX2-95" fmla="*/ 12858750 w 12858750"/>
                <a:gd name="connsiteY2-96" fmla="*/ 1498602 h 1596917"/>
                <a:gd name="connsiteX3-97" fmla="*/ 0 w 12858750"/>
                <a:gd name="connsiteY3-98" fmla="*/ 1498602 h 1596917"/>
                <a:gd name="connsiteX4-99" fmla="*/ 0 w 12858750"/>
                <a:gd name="connsiteY4-100" fmla="*/ 570888 h 1596917"/>
                <a:gd name="connsiteX0-101" fmla="*/ 0 w 12858750"/>
                <a:gd name="connsiteY0-102" fmla="*/ 570888 h 2419778"/>
                <a:gd name="connsiteX1-103" fmla="*/ 12858750 w 12858750"/>
                <a:gd name="connsiteY1-104" fmla="*/ 570888 h 2419778"/>
                <a:gd name="connsiteX2-105" fmla="*/ 12847176 w 12858750"/>
                <a:gd name="connsiteY2-106" fmla="*/ 2343554 h 2419778"/>
                <a:gd name="connsiteX3-107" fmla="*/ 0 w 12858750"/>
                <a:gd name="connsiteY3-108" fmla="*/ 1498602 h 2419778"/>
                <a:gd name="connsiteX4-109" fmla="*/ 0 w 12858750"/>
                <a:gd name="connsiteY4-110" fmla="*/ 570888 h 2419778"/>
                <a:gd name="connsiteX0-111" fmla="*/ 0 w 12847176"/>
                <a:gd name="connsiteY0-112" fmla="*/ 493771 h 2342661"/>
                <a:gd name="connsiteX1-113" fmla="*/ 12835601 w 12847176"/>
                <a:gd name="connsiteY1-114" fmla="*/ 1153528 h 2342661"/>
                <a:gd name="connsiteX2-115" fmla="*/ 12847176 w 12847176"/>
                <a:gd name="connsiteY2-116" fmla="*/ 2266437 h 2342661"/>
                <a:gd name="connsiteX3-117" fmla="*/ 0 w 12847176"/>
                <a:gd name="connsiteY3-118" fmla="*/ 1421485 h 2342661"/>
                <a:gd name="connsiteX4-119" fmla="*/ 0 w 12847176"/>
                <a:gd name="connsiteY4-120" fmla="*/ 493771 h 2342661"/>
                <a:gd name="connsiteX0-121" fmla="*/ 0 w 12847176"/>
                <a:gd name="connsiteY0-122" fmla="*/ 535553 h 2384443"/>
                <a:gd name="connsiteX1-123" fmla="*/ 12835601 w 12847176"/>
                <a:gd name="connsiteY1-124" fmla="*/ 1195310 h 2384443"/>
                <a:gd name="connsiteX2-125" fmla="*/ 12847176 w 12847176"/>
                <a:gd name="connsiteY2-126" fmla="*/ 2308219 h 2384443"/>
                <a:gd name="connsiteX3-127" fmla="*/ 0 w 12847176"/>
                <a:gd name="connsiteY3-128" fmla="*/ 1463267 h 2384443"/>
                <a:gd name="connsiteX4-129" fmla="*/ 0 w 12847176"/>
                <a:gd name="connsiteY4-130" fmla="*/ 535553 h 2384443"/>
                <a:gd name="connsiteX0-131" fmla="*/ 0 w 12847176"/>
                <a:gd name="connsiteY0-132" fmla="*/ 535553 h 2327184"/>
                <a:gd name="connsiteX1-133" fmla="*/ 12835601 w 12847176"/>
                <a:gd name="connsiteY1-134" fmla="*/ 1195310 h 2327184"/>
                <a:gd name="connsiteX2-135" fmla="*/ 12847176 w 12847176"/>
                <a:gd name="connsiteY2-136" fmla="*/ 2308219 h 2327184"/>
                <a:gd name="connsiteX3-137" fmla="*/ 0 w 12847176"/>
                <a:gd name="connsiteY3-138" fmla="*/ 1463267 h 2327184"/>
                <a:gd name="connsiteX4-139" fmla="*/ 0 w 12847176"/>
                <a:gd name="connsiteY4-140" fmla="*/ 535553 h 2327184"/>
                <a:gd name="connsiteX0-141" fmla="*/ 0 w 12847176"/>
                <a:gd name="connsiteY0-142" fmla="*/ 558321 h 2164757"/>
                <a:gd name="connsiteX1-143" fmla="*/ 12835601 w 12847176"/>
                <a:gd name="connsiteY1-144" fmla="*/ 1032883 h 2164757"/>
                <a:gd name="connsiteX2-145" fmla="*/ 12847176 w 12847176"/>
                <a:gd name="connsiteY2-146" fmla="*/ 2145792 h 2164757"/>
                <a:gd name="connsiteX3-147" fmla="*/ 0 w 12847176"/>
                <a:gd name="connsiteY3-148" fmla="*/ 1300840 h 2164757"/>
                <a:gd name="connsiteX4-149" fmla="*/ 0 w 12847176"/>
                <a:gd name="connsiteY4-150" fmla="*/ 558321 h 216475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847176" h="2164757">
                  <a:moveTo>
                    <a:pt x="0" y="558321"/>
                  </a:moveTo>
                  <a:cubicBezTo>
                    <a:pt x="5756235" y="-1258904"/>
                    <a:pt x="9394304" y="2028307"/>
                    <a:pt x="12835601" y="1032883"/>
                  </a:cubicBezTo>
                  <a:lnTo>
                    <a:pt x="12847176" y="2145792"/>
                  </a:lnTo>
                  <a:cubicBezTo>
                    <a:pt x="7820146" y="2435159"/>
                    <a:pt x="4320974" y="-713154"/>
                    <a:pt x="0" y="1300840"/>
                  </a:cubicBezTo>
                  <a:lnTo>
                    <a:pt x="0" y="558321"/>
                  </a:lnTo>
                  <a:close/>
                </a:path>
              </a:pathLst>
            </a:custGeom>
            <a:solidFill>
              <a:srgbClr val="00B0F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5548794"/>
              <a:ext cx="11397927" cy="1684925"/>
            </a:xfrm>
            <a:custGeom>
              <a:avLst/>
              <a:gdLst>
                <a:gd name="connsiteX0" fmla="*/ 0 w 8949655"/>
                <a:gd name="connsiteY0" fmla="*/ 0 h 1384077"/>
                <a:gd name="connsiteX1" fmla="*/ 8949655 w 8949655"/>
                <a:gd name="connsiteY1" fmla="*/ 0 h 1384077"/>
                <a:gd name="connsiteX2" fmla="*/ 8949655 w 8949655"/>
                <a:gd name="connsiteY2" fmla="*/ 1384077 h 1384077"/>
                <a:gd name="connsiteX3" fmla="*/ 0 w 8949655"/>
                <a:gd name="connsiteY3" fmla="*/ 1384077 h 1384077"/>
                <a:gd name="connsiteX4" fmla="*/ 0 w 8949655"/>
                <a:gd name="connsiteY4" fmla="*/ 0 h 1384077"/>
                <a:gd name="connsiteX0-1" fmla="*/ 0 w 8949655"/>
                <a:gd name="connsiteY0-2" fmla="*/ 0 h 1384077"/>
                <a:gd name="connsiteX1-3" fmla="*/ 8949655 w 8949655"/>
                <a:gd name="connsiteY1-4" fmla="*/ 1384077 h 1384077"/>
                <a:gd name="connsiteX2-5" fmla="*/ 0 w 8949655"/>
                <a:gd name="connsiteY2-6" fmla="*/ 1384077 h 1384077"/>
                <a:gd name="connsiteX3-7" fmla="*/ 0 w 8949655"/>
                <a:gd name="connsiteY3-8" fmla="*/ 0 h 1384077"/>
                <a:gd name="connsiteX0-9" fmla="*/ 0 w 8949655"/>
                <a:gd name="connsiteY0-10" fmla="*/ 0 h 1384077"/>
                <a:gd name="connsiteX1-11" fmla="*/ 8949655 w 8949655"/>
                <a:gd name="connsiteY1-12" fmla="*/ 1384077 h 1384077"/>
                <a:gd name="connsiteX2-13" fmla="*/ 0 w 8949655"/>
                <a:gd name="connsiteY2-14" fmla="*/ 1384077 h 1384077"/>
                <a:gd name="connsiteX3-15" fmla="*/ 0 w 8949655"/>
                <a:gd name="connsiteY3-16" fmla="*/ 0 h 1384077"/>
                <a:gd name="connsiteX0-17" fmla="*/ 0 w 8949655"/>
                <a:gd name="connsiteY0-18" fmla="*/ 299217 h 1683294"/>
                <a:gd name="connsiteX1-19" fmla="*/ 8949655 w 8949655"/>
                <a:gd name="connsiteY1-20" fmla="*/ 1683294 h 1683294"/>
                <a:gd name="connsiteX2-21" fmla="*/ 0 w 8949655"/>
                <a:gd name="connsiteY2-22" fmla="*/ 1683294 h 1683294"/>
                <a:gd name="connsiteX3-23" fmla="*/ 0 w 8949655"/>
                <a:gd name="connsiteY3-24" fmla="*/ 299217 h 1683294"/>
                <a:gd name="connsiteX0-25" fmla="*/ 0 w 8949655"/>
                <a:gd name="connsiteY0-26" fmla="*/ 313045 h 1697122"/>
                <a:gd name="connsiteX1-27" fmla="*/ 8949655 w 8949655"/>
                <a:gd name="connsiteY1-28" fmla="*/ 1697122 h 1697122"/>
                <a:gd name="connsiteX2-29" fmla="*/ 0 w 8949655"/>
                <a:gd name="connsiteY2-30" fmla="*/ 1697122 h 1697122"/>
                <a:gd name="connsiteX3-31" fmla="*/ 0 w 8949655"/>
                <a:gd name="connsiteY3-32" fmla="*/ 313045 h 1697122"/>
                <a:gd name="connsiteX0-33" fmla="*/ 0 w 8949655"/>
                <a:gd name="connsiteY0-34" fmla="*/ 300848 h 1684925"/>
                <a:gd name="connsiteX1-35" fmla="*/ 8949655 w 8949655"/>
                <a:gd name="connsiteY1-36" fmla="*/ 1684925 h 1684925"/>
                <a:gd name="connsiteX2-37" fmla="*/ 0 w 8949655"/>
                <a:gd name="connsiteY2-38" fmla="*/ 1684925 h 1684925"/>
                <a:gd name="connsiteX3-39" fmla="*/ 0 w 8949655"/>
                <a:gd name="connsiteY3-40" fmla="*/ 300848 h 1684925"/>
              </a:gdLst>
              <a:ahLst/>
              <a:cxnLst>
                <a:cxn ang="0">
                  <a:pos x="connsiteX0-1" y="connsiteY0-2"/>
                </a:cxn>
                <a:cxn ang="0">
                  <a:pos x="connsiteX1-3" y="connsiteY1-4"/>
                </a:cxn>
                <a:cxn ang="0">
                  <a:pos x="connsiteX2-5" y="connsiteY2-6"/>
                </a:cxn>
                <a:cxn ang="0">
                  <a:pos x="connsiteX3-7" y="connsiteY3-8"/>
                </a:cxn>
              </a:cxnLst>
              <a:rect l="l" t="t" r="r" b="b"/>
              <a:pathLst>
                <a:path w="8949655" h="1684925">
                  <a:moveTo>
                    <a:pt x="0" y="300848"/>
                  </a:moveTo>
                  <a:cubicBezTo>
                    <a:pt x="2692273" y="-235320"/>
                    <a:pt x="5727446" y="-210379"/>
                    <a:pt x="8949655" y="1684925"/>
                  </a:cubicBezTo>
                  <a:lnTo>
                    <a:pt x="0" y="1684925"/>
                  </a:lnTo>
                  <a:lnTo>
                    <a:pt x="0" y="300848"/>
                  </a:lnTo>
                  <a:close/>
                </a:path>
              </a:pathLst>
            </a:custGeom>
            <a:gradFill>
              <a:gsLst>
                <a:gs pos="37000">
                  <a:srgbClr val="004F8A"/>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5920581"/>
              <a:ext cx="12858750" cy="1314208"/>
            </a:xfrm>
            <a:custGeom>
              <a:avLst/>
              <a:gdLst>
                <a:gd name="connsiteX0" fmla="*/ 0 w 12858750"/>
                <a:gd name="connsiteY0" fmla="*/ 0 h 927714"/>
                <a:gd name="connsiteX1" fmla="*/ 12858750 w 12858750"/>
                <a:gd name="connsiteY1" fmla="*/ 0 h 927714"/>
                <a:gd name="connsiteX2" fmla="*/ 12858750 w 12858750"/>
                <a:gd name="connsiteY2" fmla="*/ 927714 h 927714"/>
                <a:gd name="connsiteX3" fmla="*/ 0 w 12858750"/>
                <a:gd name="connsiteY3" fmla="*/ 927714 h 927714"/>
                <a:gd name="connsiteX4" fmla="*/ 0 w 12858750"/>
                <a:gd name="connsiteY4" fmla="*/ 0 h 927714"/>
                <a:gd name="connsiteX0-1" fmla="*/ 0 w 12858750"/>
                <a:gd name="connsiteY0-2" fmla="*/ 540152 h 1467866"/>
                <a:gd name="connsiteX1-3" fmla="*/ 12858750 w 12858750"/>
                <a:gd name="connsiteY1-4" fmla="*/ 540152 h 1467866"/>
                <a:gd name="connsiteX2-5" fmla="*/ 12858750 w 12858750"/>
                <a:gd name="connsiteY2-6" fmla="*/ 1467866 h 1467866"/>
                <a:gd name="connsiteX3-7" fmla="*/ 0 w 12858750"/>
                <a:gd name="connsiteY3-8" fmla="*/ 1467866 h 1467866"/>
                <a:gd name="connsiteX4-9" fmla="*/ 0 w 12858750"/>
                <a:gd name="connsiteY4-10" fmla="*/ 540152 h 1467866"/>
                <a:gd name="connsiteX0-11" fmla="*/ 0 w 12858750"/>
                <a:gd name="connsiteY0-12" fmla="*/ 311468 h 1239182"/>
                <a:gd name="connsiteX1-13" fmla="*/ 12858750 w 12858750"/>
                <a:gd name="connsiteY1-14" fmla="*/ 311468 h 1239182"/>
                <a:gd name="connsiteX2-15" fmla="*/ 12858750 w 12858750"/>
                <a:gd name="connsiteY2-16" fmla="*/ 1239182 h 1239182"/>
                <a:gd name="connsiteX3-17" fmla="*/ 0 w 12858750"/>
                <a:gd name="connsiteY3-18" fmla="*/ 1239182 h 1239182"/>
                <a:gd name="connsiteX4-19" fmla="*/ 0 w 12858750"/>
                <a:gd name="connsiteY4-20" fmla="*/ 311468 h 1239182"/>
                <a:gd name="connsiteX0-21" fmla="*/ 0 w 12858750"/>
                <a:gd name="connsiteY0-22" fmla="*/ 544858 h 1472572"/>
                <a:gd name="connsiteX1-23" fmla="*/ 12858750 w 12858750"/>
                <a:gd name="connsiteY1-24" fmla="*/ 544858 h 1472572"/>
                <a:gd name="connsiteX2-25" fmla="*/ 12858750 w 12858750"/>
                <a:gd name="connsiteY2-26" fmla="*/ 1472572 h 1472572"/>
                <a:gd name="connsiteX3-27" fmla="*/ 0 w 12858750"/>
                <a:gd name="connsiteY3-28" fmla="*/ 1472572 h 1472572"/>
                <a:gd name="connsiteX4-29" fmla="*/ 0 w 12858750"/>
                <a:gd name="connsiteY4-30" fmla="*/ 544858 h 1472572"/>
                <a:gd name="connsiteX0-31" fmla="*/ 0 w 12858750"/>
                <a:gd name="connsiteY0-32" fmla="*/ 523368 h 1451082"/>
                <a:gd name="connsiteX1-33" fmla="*/ 12858750 w 12858750"/>
                <a:gd name="connsiteY1-34" fmla="*/ 523368 h 1451082"/>
                <a:gd name="connsiteX2-35" fmla="*/ 12858750 w 12858750"/>
                <a:gd name="connsiteY2-36" fmla="*/ 1451082 h 1451082"/>
                <a:gd name="connsiteX3-37" fmla="*/ 0 w 12858750"/>
                <a:gd name="connsiteY3-38" fmla="*/ 1451082 h 1451082"/>
                <a:gd name="connsiteX4-39" fmla="*/ 0 w 12858750"/>
                <a:gd name="connsiteY4-40" fmla="*/ 523368 h 1451082"/>
                <a:gd name="connsiteX0-41" fmla="*/ 0 w 12858750"/>
                <a:gd name="connsiteY0-42" fmla="*/ 523368 h 1451082"/>
                <a:gd name="connsiteX1-43" fmla="*/ 12858750 w 12858750"/>
                <a:gd name="connsiteY1-44" fmla="*/ 523368 h 1451082"/>
                <a:gd name="connsiteX2-45" fmla="*/ 12858750 w 12858750"/>
                <a:gd name="connsiteY2-46" fmla="*/ 1451082 h 1451082"/>
                <a:gd name="connsiteX3-47" fmla="*/ 0 w 12858750"/>
                <a:gd name="connsiteY3-48" fmla="*/ 1451082 h 1451082"/>
                <a:gd name="connsiteX4-49" fmla="*/ 0 w 12858750"/>
                <a:gd name="connsiteY4-50" fmla="*/ 523368 h 1451082"/>
                <a:gd name="connsiteX0-51" fmla="*/ 0 w 12858750"/>
                <a:gd name="connsiteY0-52" fmla="*/ 523368 h 1453221"/>
                <a:gd name="connsiteX1-53" fmla="*/ 12858750 w 12858750"/>
                <a:gd name="connsiteY1-54" fmla="*/ 523368 h 1453221"/>
                <a:gd name="connsiteX2-55" fmla="*/ 12858750 w 12858750"/>
                <a:gd name="connsiteY2-56" fmla="*/ 1451082 h 1453221"/>
                <a:gd name="connsiteX3-57" fmla="*/ 0 w 12858750"/>
                <a:gd name="connsiteY3-58" fmla="*/ 1451082 h 1453221"/>
                <a:gd name="connsiteX4-59" fmla="*/ 0 w 12858750"/>
                <a:gd name="connsiteY4-60" fmla="*/ 523368 h 1453221"/>
                <a:gd name="connsiteX0-61" fmla="*/ 0 w 12858750"/>
                <a:gd name="connsiteY0-62" fmla="*/ 523368 h 1453221"/>
                <a:gd name="connsiteX1-63" fmla="*/ 12858750 w 12858750"/>
                <a:gd name="connsiteY1-64" fmla="*/ 523368 h 1453221"/>
                <a:gd name="connsiteX2-65" fmla="*/ 12858750 w 12858750"/>
                <a:gd name="connsiteY2-66" fmla="*/ 1451082 h 1453221"/>
                <a:gd name="connsiteX3-67" fmla="*/ 0 w 12858750"/>
                <a:gd name="connsiteY3-68" fmla="*/ 1451082 h 1453221"/>
                <a:gd name="connsiteX4-69" fmla="*/ 0 w 12858750"/>
                <a:gd name="connsiteY4-70" fmla="*/ 523368 h 1453221"/>
                <a:gd name="connsiteX0-71" fmla="*/ 0 w 12858750"/>
                <a:gd name="connsiteY0-72" fmla="*/ 570888 h 1500741"/>
                <a:gd name="connsiteX1-73" fmla="*/ 12858750 w 12858750"/>
                <a:gd name="connsiteY1-74" fmla="*/ 570888 h 1500741"/>
                <a:gd name="connsiteX2-75" fmla="*/ 12858750 w 12858750"/>
                <a:gd name="connsiteY2-76" fmla="*/ 1498602 h 1500741"/>
                <a:gd name="connsiteX3-77" fmla="*/ 0 w 12858750"/>
                <a:gd name="connsiteY3-78" fmla="*/ 1498602 h 1500741"/>
                <a:gd name="connsiteX4-79" fmla="*/ 0 w 12858750"/>
                <a:gd name="connsiteY4-80" fmla="*/ 570888 h 15007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858750" h="1500741">
                  <a:moveTo>
                    <a:pt x="0" y="570888"/>
                  </a:moveTo>
                  <a:cubicBezTo>
                    <a:pt x="5756235" y="-1246337"/>
                    <a:pt x="9394303" y="1983000"/>
                    <a:pt x="12858750" y="570888"/>
                  </a:cubicBezTo>
                  <a:lnTo>
                    <a:pt x="12858750" y="1498602"/>
                  </a:lnTo>
                  <a:cubicBezTo>
                    <a:pt x="7438181" y="1568050"/>
                    <a:pt x="4390422" y="-87129"/>
                    <a:pt x="0" y="1498602"/>
                  </a:cubicBezTo>
                  <a:lnTo>
                    <a:pt x="0" y="570888"/>
                  </a:lnTo>
                  <a:close/>
                </a:path>
              </a:pathLst>
            </a:custGeom>
            <a:solidFill>
              <a:srgbClr val="00B0F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4"/>
            <p:cNvSpPr/>
            <p:nvPr/>
          </p:nvSpPr>
          <p:spPr>
            <a:xfrm>
              <a:off x="-24522" y="4885507"/>
              <a:ext cx="12883272" cy="2327185"/>
            </a:xfrm>
            <a:custGeom>
              <a:avLst/>
              <a:gdLst>
                <a:gd name="connsiteX0" fmla="*/ 0 w 12858750"/>
                <a:gd name="connsiteY0" fmla="*/ 0 h 927714"/>
                <a:gd name="connsiteX1" fmla="*/ 12858750 w 12858750"/>
                <a:gd name="connsiteY1" fmla="*/ 0 h 927714"/>
                <a:gd name="connsiteX2" fmla="*/ 12858750 w 12858750"/>
                <a:gd name="connsiteY2" fmla="*/ 927714 h 927714"/>
                <a:gd name="connsiteX3" fmla="*/ 0 w 12858750"/>
                <a:gd name="connsiteY3" fmla="*/ 927714 h 927714"/>
                <a:gd name="connsiteX4" fmla="*/ 0 w 12858750"/>
                <a:gd name="connsiteY4" fmla="*/ 0 h 927714"/>
                <a:gd name="connsiteX0-1" fmla="*/ 0 w 12858750"/>
                <a:gd name="connsiteY0-2" fmla="*/ 540152 h 1467866"/>
                <a:gd name="connsiteX1-3" fmla="*/ 12858750 w 12858750"/>
                <a:gd name="connsiteY1-4" fmla="*/ 540152 h 1467866"/>
                <a:gd name="connsiteX2-5" fmla="*/ 12858750 w 12858750"/>
                <a:gd name="connsiteY2-6" fmla="*/ 1467866 h 1467866"/>
                <a:gd name="connsiteX3-7" fmla="*/ 0 w 12858750"/>
                <a:gd name="connsiteY3-8" fmla="*/ 1467866 h 1467866"/>
                <a:gd name="connsiteX4-9" fmla="*/ 0 w 12858750"/>
                <a:gd name="connsiteY4-10" fmla="*/ 540152 h 1467866"/>
                <a:gd name="connsiteX0-11" fmla="*/ 0 w 12858750"/>
                <a:gd name="connsiteY0-12" fmla="*/ 311468 h 1239182"/>
                <a:gd name="connsiteX1-13" fmla="*/ 12858750 w 12858750"/>
                <a:gd name="connsiteY1-14" fmla="*/ 311468 h 1239182"/>
                <a:gd name="connsiteX2-15" fmla="*/ 12858750 w 12858750"/>
                <a:gd name="connsiteY2-16" fmla="*/ 1239182 h 1239182"/>
                <a:gd name="connsiteX3-17" fmla="*/ 0 w 12858750"/>
                <a:gd name="connsiteY3-18" fmla="*/ 1239182 h 1239182"/>
                <a:gd name="connsiteX4-19" fmla="*/ 0 w 12858750"/>
                <a:gd name="connsiteY4-20" fmla="*/ 311468 h 1239182"/>
                <a:gd name="connsiteX0-21" fmla="*/ 0 w 12858750"/>
                <a:gd name="connsiteY0-22" fmla="*/ 544858 h 1472572"/>
                <a:gd name="connsiteX1-23" fmla="*/ 12858750 w 12858750"/>
                <a:gd name="connsiteY1-24" fmla="*/ 544858 h 1472572"/>
                <a:gd name="connsiteX2-25" fmla="*/ 12858750 w 12858750"/>
                <a:gd name="connsiteY2-26" fmla="*/ 1472572 h 1472572"/>
                <a:gd name="connsiteX3-27" fmla="*/ 0 w 12858750"/>
                <a:gd name="connsiteY3-28" fmla="*/ 1472572 h 1472572"/>
                <a:gd name="connsiteX4-29" fmla="*/ 0 w 12858750"/>
                <a:gd name="connsiteY4-30" fmla="*/ 544858 h 1472572"/>
                <a:gd name="connsiteX0-31" fmla="*/ 0 w 12858750"/>
                <a:gd name="connsiteY0-32" fmla="*/ 523368 h 1451082"/>
                <a:gd name="connsiteX1-33" fmla="*/ 12858750 w 12858750"/>
                <a:gd name="connsiteY1-34" fmla="*/ 523368 h 1451082"/>
                <a:gd name="connsiteX2-35" fmla="*/ 12858750 w 12858750"/>
                <a:gd name="connsiteY2-36" fmla="*/ 1451082 h 1451082"/>
                <a:gd name="connsiteX3-37" fmla="*/ 0 w 12858750"/>
                <a:gd name="connsiteY3-38" fmla="*/ 1451082 h 1451082"/>
                <a:gd name="connsiteX4-39" fmla="*/ 0 w 12858750"/>
                <a:gd name="connsiteY4-40" fmla="*/ 523368 h 1451082"/>
                <a:gd name="connsiteX0-41" fmla="*/ 0 w 12858750"/>
                <a:gd name="connsiteY0-42" fmla="*/ 523368 h 1451082"/>
                <a:gd name="connsiteX1-43" fmla="*/ 12858750 w 12858750"/>
                <a:gd name="connsiteY1-44" fmla="*/ 523368 h 1451082"/>
                <a:gd name="connsiteX2-45" fmla="*/ 12858750 w 12858750"/>
                <a:gd name="connsiteY2-46" fmla="*/ 1451082 h 1451082"/>
                <a:gd name="connsiteX3-47" fmla="*/ 0 w 12858750"/>
                <a:gd name="connsiteY3-48" fmla="*/ 1451082 h 1451082"/>
                <a:gd name="connsiteX4-49" fmla="*/ 0 w 12858750"/>
                <a:gd name="connsiteY4-50" fmla="*/ 523368 h 1451082"/>
                <a:gd name="connsiteX0-51" fmla="*/ 0 w 12858750"/>
                <a:gd name="connsiteY0-52" fmla="*/ 523368 h 1453221"/>
                <a:gd name="connsiteX1-53" fmla="*/ 12858750 w 12858750"/>
                <a:gd name="connsiteY1-54" fmla="*/ 523368 h 1453221"/>
                <a:gd name="connsiteX2-55" fmla="*/ 12858750 w 12858750"/>
                <a:gd name="connsiteY2-56" fmla="*/ 1451082 h 1453221"/>
                <a:gd name="connsiteX3-57" fmla="*/ 0 w 12858750"/>
                <a:gd name="connsiteY3-58" fmla="*/ 1451082 h 1453221"/>
                <a:gd name="connsiteX4-59" fmla="*/ 0 w 12858750"/>
                <a:gd name="connsiteY4-60" fmla="*/ 523368 h 1453221"/>
                <a:gd name="connsiteX0-61" fmla="*/ 0 w 12858750"/>
                <a:gd name="connsiteY0-62" fmla="*/ 523368 h 1453221"/>
                <a:gd name="connsiteX1-63" fmla="*/ 12858750 w 12858750"/>
                <a:gd name="connsiteY1-64" fmla="*/ 523368 h 1453221"/>
                <a:gd name="connsiteX2-65" fmla="*/ 12858750 w 12858750"/>
                <a:gd name="connsiteY2-66" fmla="*/ 1451082 h 1453221"/>
                <a:gd name="connsiteX3-67" fmla="*/ 0 w 12858750"/>
                <a:gd name="connsiteY3-68" fmla="*/ 1451082 h 1453221"/>
                <a:gd name="connsiteX4-69" fmla="*/ 0 w 12858750"/>
                <a:gd name="connsiteY4-70" fmla="*/ 523368 h 1453221"/>
                <a:gd name="connsiteX0-71" fmla="*/ 0 w 12858750"/>
                <a:gd name="connsiteY0-72" fmla="*/ 570888 h 1500741"/>
                <a:gd name="connsiteX1-73" fmla="*/ 12858750 w 12858750"/>
                <a:gd name="connsiteY1-74" fmla="*/ 570888 h 1500741"/>
                <a:gd name="connsiteX2-75" fmla="*/ 12858750 w 12858750"/>
                <a:gd name="connsiteY2-76" fmla="*/ 1498602 h 1500741"/>
                <a:gd name="connsiteX3-77" fmla="*/ 0 w 12858750"/>
                <a:gd name="connsiteY3-78" fmla="*/ 1498602 h 1500741"/>
                <a:gd name="connsiteX4-79" fmla="*/ 0 w 12858750"/>
                <a:gd name="connsiteY4-80" fmla="*/ 570888 h 1500741"/>
                <a:gd name="connsiteX0-81" fmla="*/ 0 w 12858750"/>
                <a:gd name="connsiteY0-82" fmla="*/ 570888 h 1613161"/>
                <a:gd name="connsiteX1-83" fmla="*/ 12858750 w 12858750"/>
                <a:gd name="connsiteY1-84" fmla="*/ 570888 h 1613161"/>
                <a:gd name="connsiteX2-85" fmla="*/ 12858750 w 12858750"/>
                <a:gd name="connsiteY2-86" fmla="*/ 1498602 h 1613161"/>
                <a:gd name="connsiteX3-87" fmla="*/ 0 w 12858750"/>
                <a:gd name="connsiteY3-88" fmla="*/ 1498602 h 1613161"/>
                <a:gd name="connsiteX4-89" fmla="*/ 0 w 12858750"/>
                <a:gd name="connsiteY4-90" fmla="*/ 570888 h 1613161"/>
                <a:gd name="connsiteX0-91" fmla="*/ 0 w 12858750"/>
                <a:gd name="connsiteY0-92" fmla="*/ 570888 h 1596917"/>
                <a:gd name="connsiteX1-93" fmla="*/ 12858750 w 12858750"/>
                <a:gd name="connsiteY1-94" fmla="*/ 570888 h 1596917"/>
                <a:gd name="connsiteX2-95" fmla="*/ 12858750 w 12858750"/>
                <a:gd name="connsiteY2-96" fmla="*/ 1498602 h 1596917"/>
                <a:gd name="connsiteX3-97" fmla="*/ 0 w 12858750"/>
                <a:gd name="connsiteY3-98" fmla="*/ 1498602 h 1596917"/>
                <a:gd name="connsiteX4-99" fmla="*/ 0 w 12858750"/>
                <a:gd name="connsiteY4-100" fmla="*/ 570888 h 1596917"/>
                <a:gd name="connsiteX0-101" fmla="*/ 0 w 12858750"/>
                <a:gd name="connsiteY0-102" fmla="*/ 570888 h 2419778"/>
                <a:gd name="connsiteX1-103" fmla="*/ 12858750 w 12858750"/>
                <a:gd name="connsiteY1-104" fmla="*/ 570888 h 2419778"/>
                <a:gd name="connsiteX2-105" fmla="*/ 12847176 w 12858750"/>
                <a:gd name="connsiteY2-106" fmla="*/ 2343554 h 2419778"/>
                <a:gd name="connsiteX3-107" fmla="*/ 0 w 12858750"/>
                <a:gd name="connsiteY3-108" fmla="*/ 1498602 h 2419778"/>
                <a:gd name="connsiteX4-109" fmla="*/ 0 w 12858750"/>
                <a:gd name="connsiteY4-110" fmla="*/ 570888 h 2419778"/>
                <a:gd name="connsiteX0-111" fmla="*/ 0 w 12847176"/>
                <a:gd name="connsiteY0-112" fmla="*/ 493771 h 2342661"/>
                <a:gd name="connsiteX1-113" fmla="*/ 12835601 w 12847176"/>
                <a:gd name="connsiteY1-114" fmla="*/ 1153528 h 2342661"/>
                <a:gd name="connsiteX2-115" fmla="*/ 12847176 w 12847176"/>
                <a:gd name="connsiteY2-116" fmla="*/ 2266437 h 2342661"/>
                <a:gd name="connsiteX3-117" fmla="*/ 0 w 12847176"/>
                <a:gd name="connsiteY3-118" fmla="*/ 1421485 h 2342661"/>
                <a:gd name="connsiteX4-119" fmla="*/ 0 w 12847176"/>
                <a:gd name="connsiteY4-120" fmla="*/ 493771 h 2342661"/>
                <a:gd name="connsiteX0-121" fmla="*/ 0 w 12847176"/>
                <a:gd name="connsiteY0-122" fmla="*/ 535553 h 2384443"/>
                <a:gd name="connsiteX1-123" fmla="*/ 12835601 w 12847176"/>
                <a:gd name="connsiteY1-124" fmla="*/ 1195310 h 2384443"/>
                <a:gd name="connsiteX2-125" fmla="*/ 12847176 w 12847176"/>
                <a:gd name="connsiteY2-126" fmla="*/ 2308219 h 2384443"/>
                <a:gd name="connsiteX3-127" fmla="*/ 0 w 12847176"/>
                <a:gd name="connsiteY3-128" fmla="*/ 1463267 h 2384443"/>
                <a:gd name="connsiteX4-129" fmla="*/ 0 w 12847176"/>
                <a:gd name="connsiteY4-130" fmla="*/ 535553 h 2384443"/>
                <a:gd name="connsiteX0-131" fmla="*/ 0 w 12847176"/>
                <a:gd name="connsiteY0-132" fmla="*/ 535553 h 2327184"/>
                <a:gd name="connsiteX1-133" fmla="*/ 12835601 w 12847176"/>
                <a:gd name="connsiteY1-134" fmla="*/ 1195310 h 2327184"/>
                <a:gd name="connsiteX2-135" fmla="*/ 12847176 w 12847176"/>
                <a:gd name="connsiteY2-136" fmla="*/ 2308219 h 2327184"/>
                <a:gd name="connsiteX3-137" fmla="*/ 0 w 12847176"/>
                <a:gd name="connsiteY3-138" fmla="*/ 1463267 h 2327184"/>
                <a:gd name="connsiteX4-139" fmla="*/ 0 w 12847176"/>
                <a:gd name="connsiteY4-140" fmla="*/ 535553 h 23271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847176" h="2327184">
                  <a:moveTo>
                    <a:pt x="0" y="535553"/>
                  </a:moveTo>
                  <a:cubicBezTo>
                    <a:pt x="5756235" y="-1281672"/>
                    <a:pt x="9394304" y="2190734"/>
                    <a:pt x="12835601" y="1195310"/>
                  </a:cubicBezTo>
                  <a:lnTo>
                    <a:pt x="12847176" y="2308219"/>
                  </a:lnTo>
                  <a:cubicBezTo>
                    <a:pt x="7820146" y="2597586"/>
                    <a:pt x="4320974" y="-550727"/>
                    <a:pt x="0" y="1463267"/>
                  </a:cubicBezTo>
                  <a:lnTo>
                    <a:pt x="0" y="535553"/>
                  </a:lnTo>
                  <a:close/>
                </a:path>
              </a:pathLst>
            </a:custGeom>
            <a:solidFill>
              <a:srgbClr val="00B0F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9" name="组合 8"/>
          <p:cNvGrpSpPr/>
          <p:nvPr/>
        </p:nvGrpSpPr>
        <p:grpSpPr>
          <a:xfrm>
            <a:off x="9593822" y="4284074"/>
            <a:ext cx="2563986" cy="1384658"/>
            <a:chOff x="8718950" y="1978542"/>
            <a:chExt cx="2895174" cy="1563514"/>
          </a:xfrm>
        </p:grpSpPr>
        <p:sp>
          <p:nvSpPr>
            <p:cNvPr id="10" name="矩形 9"/>
            <p:cNvSpPr/>
            <p:nvPr/>
          </p:nvSpPr>
          <p:spPr>
            <a:xfrm>
              <a:off x="8718950" y="2288027"/>
              <a:ext cx="320638" cy="312591"/>
            </a:xfrm>
            <a:prstGeom prst="rect">
              <a:avLst/>
            </a:prstGeom>
            <a:solidFill>
              <a:srgbClr val="EDEDE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9045719" y="2600618"/>
              <a:ext cx="320638" cy="312591"/>
            </a:xfrm>
            <a:prstGeom prst="rect">
              <a:avLst/>
            </a:prstGeom>
            <a:solidFill>
              <a:srgbClr val="EDEDE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9366357" y="2600618"/>
              <a:ext cx="320638" cy="312591"/>
            </a:xfrm>
            <a:prstGeom prst="rect">
              <a:avLst/>
            </a:prstGeom>
            <a:solidFill>
              <a:srgbClr val="C0C0C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9366357" y="2913209"/>
              <a:ext cx="320638" cy="312591"/>
            </a:xfrm>
            <a:prstGeom prst="rect">
              <a:avLst/>
            </a:prstGeom>
            <a:solidFill>
              <a:srgbClr val="C0C0C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9686995" y="2600618"/>
              <a:ext cx="320638" cy="312591"/>
            </a:xfrm>
            <a:prstGeom prst="rect">
              <a:avLst/>
            </a:prstGeom>
            <a:solidFill>
              <a:srgbClr val="EDEDE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0007633" y="2600618"/>
              <a:ext cx="320638" cy="312591"/>
            </a:xfrm>
            <a:prstGeom prst="rect">
              <a:avLst/>
            </a:prstGeom>
            <a:solidFill>
              <a:srgbClr val="EDEDE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0328271" y="2600618"/>
              <a:ext cx="320638" cy="312591"/>
            </a:xfrm>
            <a:prstGeom prst="rect">
              <a:avLst/>
            </a:prstGeom>
            <a:solidFill>
              <a:srgbClr val="EDEDE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0648909" y="2600618"/>
              <a:ext cx="320638" cy="312591"/>
            </a:xfrm>
            <a:prstGeom prst="rect">
              <a:avLst/>
            </a:prstGeom>
            <a:solidFill>
              <a:srgbClr val="C0C0C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0969548" y="2600618"/>
              <a:ext cx="320638" cy="312591"/>
            </a:xfrm>
            <a:prstGeom prst="rect">
              <a:avLst/>
            </a:prstGeom>
            <a:solidFill>
              <a:srgbClr val="EDEDE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1293486" y="2298865"/>
              <a:ext cx="320638" cy="312591"/>
            </a:xfrm>
            <a:prstGeom prst="rect">
              <a:avLst/>
            </a:prstGeom>
            <a:solidFill>
              <a:srgbClr val="E4E4E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0652209" y="2298865"/>
              <a:ext cx="320638" cy="312591"/>
            </a:xfrm>
            <a:prstGeom prst="rect">
              <a:avLst/>
            </a:prstGeom>
            <a:solidFill>
              <a:srgbClr val="DEDCD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0007633" y="2288027"/>
              <a:ext cx="320638" cy="312591"/>
            </a:xfrm>
            <a:prstGeom prst="rect">
              <a:avLst/>
            </a:prstGeom>
            <a:solidFill>
              <a:srgbClr val="C0C0C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0328271" y="2283402"/>
              <a:ext cx="320638" cy="312591"/>
            </a:xfrm>
            <a:prstGeom prst="rect">
              <a:avLst/>
            </a:prstGeom>
            <a:solidFill>
              <a:srgbClr val="EDEDE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0328271" y="1978542"/>
              <a:ext cx="320638" cy="312591"/>
            </a:xfrm>
            <a:prstGeom prst="rect">
              <a:avLst/>
            </a:prstGeom>
            <a:solidFill>
              <a:srgbClr val="EDEDE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10648909" y="2918644"/>
              <a:ext cx="320638" cy="312591"/>
            </a:xfrm>
            <a:prstGeom prst="rect">
              <a:avLst/>
            </a:prstGeom>
            <a:solidFill>
              <a:srgbClr val="C0C0C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0331571" y="2918644"/>
              <a:ext cx="320638" cy="312591"/>
            </a:xfrm>
            <a:prstGeom prst="rect">
              <a:avLst/>
            </a:prstGeom>
            <a:solidFill>
              <a:srgbClr val="C0C0C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0010932" y="2913255"/>
              <a:ext cx="320638" cy="312591"/>
            </a:xfrm>
            <a:prstGeom prst="rect">
              <a:avLst/>
            </a:prstGeom>
            <a:solidFill>
              <a:srgbClr val="DEDCD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0328271" y="3227694"/>
              <a:ext cx="320638" cy="312591"/>
            </a:xfrm>
            <a:prstGeom prst="rect">
              <a:avLst/>
            </a:prstGeom>
            <a:solidFill>
              <a:srgbClr val="EDEDE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0969548" y="2917834"/>
              <a:ext cx="320638" cy="312591"/>
            </a:xfrm>
            <a:prstGeom prst="rect">
              <a:avLst/>
            </a:prstGeom>
            <a:solidFill>
              <a:srgbClr val="EDEDE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10966247" y="3229465"/>
              <a:ext cx="320638" cy="312591"/>
            </a:xfrm>
            <a:prstGeom prst="rect">
              <a:avLst/>
            </a:prstGeom>
            <a:solidFill>
              <a:srgbClr val="C0C0C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11286886" y="2913255"/>
              <a:ext cx="320638" cy="312591"/>
            </a:xfrm>
            <a:prstGeom prst="rect">
              <a:avLst/>
            </a:prstGeom>
            <a:solidFill>
              <a:srgbClr val="DEDCD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矩形 35"/>
          <p:cNvSpPr/>
          <p:nvPr/>
        </p:nvSpPr>
        <p:spPr>
          <a:xfrm>
            <a:off x="3630295" y="3775710"/>
            <a:ext cx="5180965" cy="829945"/>
          </a:xfrm>
          <a:prstGeom prst="rect">
            <a:avLst/>
          </a:prstGeom>
        </p:spPr>
        <p:txBody>
          <a:bodyPr wrap="square">
            <a:spAutoFit/>
            <a:scene3d>
              <a:camera prst="orthographicFront"/>
              <a:lightRig rig="threePt" dir="t"/>
            </a:scene3d>
          </a:bodyPr>
          <a:lstStyle/>
          <a:p>
            <a:pPr algn="ctr"/>
            <a:r>
              <a:rPr lang="zh-CN" altLang="zh-CN" sz="2400" b="1" kern="1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仿宋_GB2312" panose="02010609030101010101" charset="-122"/>
              </a:rPr>
              <a:t>郑州市工业和信息</a:t>
            </a:r>
            <a:r>
              <a:rPr lang="zh-CN" altLang="zh-CN" sz="2400" b="1" kern="100"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仿宋_GB2312" panose="02010609030101010101" charset="-122"/>
              </a:rPr>
              <a:t>化</a:t>
            </a:r>
            <a:r>
              <a:rPr lang="zh-CN" altLang="en-US" sz="2400" b="1" kern="100"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仿宋_GB2312" panose="02010609030101010101" charset="-122"/>
              </a:rPr>
              <a:t>局</a:t>
            </a:r>
            <a:r>
              <a:rPr lang="zh-CN" altLang="zh-CN" sz="2400" b="1" kern="100"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仿宋_GB2312" panose="02010609030101010101" charset="-122"/>
              </a:rPr>
              <a:t>   </a:t>
            </a:r>
            <a:r>
              <a:rPr lang="zh-CN" altLang="zh-CN" sz="2400" b="1" kern="1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仿宋_GB2312" panose="02010609030101010101" charset="-122"/>
                <a:sym typeface="+mn-ea"/>
              </a:rPr>
              <a:t>科技处</a:t>
            </a:r>
            <a:endParaRPr lang="zh-CN" altLang="zh-CN" sz="2400" b="1" kern="1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仿宋_GB2312" panose="02010609030101010101" charset="-122"/>
            </a:endParaRPr>
          </a:p>
          <a:p>
            <a:pPr algn="ctr"/>
            <a:endParaRPr lang="zh-CN" altLang="zh-CN" sz="2400" b="1" kern="1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仿宋_GB2312" panose="02010609030101010101" charset="-122"/>
            </a:endParaRPr>
          </a:p>
        </p:txBody>
      </p:sp>
      <p:sp>
        <p:nvSpPr>
          <p:cNvPr id="7" name="文本框 6"/>
          <p:cNvSpPr txBox="1"/>
          <p:nvPr/>
        </p:nvSpPr>
        <p:spPr>
          <a:xfrm>
            <a:off x="1644650" y="1635760"/>
            <a:ext cx="9093200" cy="1568450"/>
          </a:xfrm>
          <a:prstGeom prst="rect">
            <a:avLst/>
          </a:prstGeom>
          <a:noFill/>
        </p:spPr>
        <p:txBody>
          <a:bodyPr wrap="square" rtlCol="0">
            <a:spAutoFit/>
          </a:bodyPr>
          <a:lstStyle/>
          <a:p>
            <a:pPr algn="ctr"/>
            <a:r>
              <a:rPr lang="en-US" altLang="zh-CN" sz="4800" b="1" dirty="0" smtClean="0">
                <a:solidFill>
                  <a:schemeClr val="accent1"/>
                </a:solidFill>
                <a:effectLst>
                  <a:outerShdw blurRad="38100" dist="25400" dir="5400000" algn="ctr" rotWithShape="0">
                    <a:srgbClr val="6E747A">
                      <a:alpha val="43000"/>
                    </a:srgbClr>
                  </a:outerShdw>
                </a:effectLst>
              </a:rPr>
              <a:t>2019</a:t>
            </a:r>
            <a:r>
              <a:rPr lang="zh-CN" altLang="en-US" sz="4800" b="1" dirty="0" smtClean="0">
                <a:solidFill>
                  <a:schemeClr val="accent1"/>
                </a:solidFill>
                <a:effectLst>
                  <a:outerShdw blurRad="38100" dist="25400" dir="5400000" algn="ctr" rotWithShape="0">
                    <a:srgbClr val="6E747A">
                      <a:alpha val="43000"/>
                    </a:srgbClr>
                  </a:outerShdw>
                </a:effectLst>
              </a:rPr>
              <a:t>年</a:t>
            </a:r>
            <a:r>
              <a:rPr lang="zh-CN" altLang="en-US" sz="4800" b="1" dirty="0">
                <a:solidFill>
                  <a:schemeClr val="accent1"/>
                </a:solidFill>
                <a:effectLst>
                  <a:outerShdw blurRad="38100" dist="25400" dir="5400000" algn="ctr" rotWithShape="0">
                    <a:srgbClr val="6E747A">
                      <a:alpha val="43000"/>
                    </a:srgbClr>
                  </a:outerShdw>
                </a:effectLst>
              </a:rPr>
              <a:t>郑州市</a:t>
            </a:r>
          </a:p>
          <a:p>
            <a:pPr algn="ctr"/>
            <a:r>
              <a:rPr lang="zh-CN" altLang="en-US" sz="4800" b="1" dirty="0">
                <a:solidFill>
                  <a:schemeClr val="accent1"/>
                </a:solidFill>
                <a:effectLst>
                  <a:outerShdw blurRad="38100" dist="25400" dir="5400000" algn="ctr" rotWithShape="0">
                    <a:srgbClr val="6E747A">
                      <a:alpha val="43000"/>
                    </a:srgbClr>
                  </a:outerShdw>
                </a:effectLst>
              </a:rPr>
              <a:t>建设中国制造强市若干政策解读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stretch>
            <a:fillRect/>
          </a:stretch>
        </p:blipFill>
        <p:spPr>
          <a:xfrm>
            <a:off x="0" y="0"/>
            <a:ext cx="12192000" cy="6858000"/>
          </a:xfrm>
          <a:prstGeom prst="rect">
            <a:avLst/>
          </a:prstGeom>
        </p:spPr>
      </p:pic>
      <p:sp>
        <p:nvSpPr>
          <p:cNvPr id="3" name="矩形 2"/>
          <p:cNvSpPr/>
          <p:nvPr/>
        </p:nvSpPr>
        <p:spPr>
          <a:xfrm>
            <a:off x="522605" y="2522855"/>
            <a:ext cx="11448415" cy="1323439"/>
          </a:xfrm>
          <a:prstGeom prst="rect">
            <a:avLst/>
          </a:prstGeom>
        </p:spPr>
        <p:txBody>
          <a:bodyPr wrap="square">
            <a:spAutoFit/>
          </a:bodyPr>
          <a:lstStyle/>
          <a:p>
            <a:pPr algn="ctr"/>
            <a:r>
              <a:rPr lang="zh-CN" altLang="en-US" sz="4000" b="1" kern="100" dirty="0" smtClean="0">
                <a:solidFill>
                  <a:schemeClr val="bg1"/>
                </a:solidFill>
                <a:latin typeface="微软雅黑" panose="020B0503020204020204" pitchFamily="34" charset="-122"/>
                <a:ea typeface="微软雅黑" panose="020B0503020204020204" pitchFamily="34" charset="-122"/>
              </a:rPr>
              <a:t>二</a:t>
            </a:r>
            <a:r>
              <a:rPr lang="zh-CN" altLang="en-US" sz="4000" b="1" kern="100" dirty="0">
                <a:solidFill>
                  <a:schemeClr val="bg1"/>
                </a:solidFill>
                <a:latin typeface="微软雅黑" panose="020B0503020204020204" pitchFamily="34" charset="-122"/>
                <a:ea typeface="微软雅黑" panose="020B0503020204020204" pitchFamily="34" charset="-122"/>
              </a:rPr>
              <a:t>、郑州市建设中国制造强市若干政策</a:t>
            </a:r>
            <a:r>
              <a:rPr lang="zh-CN" altLang="en-US" sz="4000" b="1" kern="100" dirty="0" smtClean="0">
                <a:solidFill>
                  <a:schemeClr val="bg1"/>
                </a:solidFill>
                <a:latin typeface="微软雅黑" panose="020B0503020204020204" pitchFamily="34" charset="-122"/>
                <a:ea typeface="微软雅黑" panose="020B0503020204020204" pitchFamily="34" charset="-122"/>
              </a:rPr>
              <a:t>的补</a:t>
            </a:r>
            <a:r>
              <a:rPr lang="zh-CN" altLang="en-US" sz="4000" b="1" kern="100" dirty="0">
                <a:solidFill>
                  <a:schemeClr val="bg1"/>
                </a:solidFill>
                <a:latin typeface="微软雅黑" panose="020B0503020204020204" pitchFamily="34" charset="-122"/>
                <a:ea typeface="微软雅黑" panose="020B0503020204020204" pitchFamily="34" charset="-122"/>
              </a:rPr>
              <a:t>充意</a:t>
            </a:r>
            <a:r>
              <a:rPr lang="zh-CN" altLang="en-US" sz="4000" b="1" kern="100" dirty="0" smtClean="0">
                <a:solidFill>
                  <a:schemeClr val="bg1"/>
                </a:solidFill>
                <a:latin typeface="微软雅黑" panose="020B0503020204020204" pitchFamily="34" charset="-122"/>
                <a:ea typeface="微软雅黑" panose="020B0503020204020204" pitchFamily="34" charset="-122"/>
              </a:rPr>
              <a:t>见  </a:t>
            </a:r>
            <a:endParaRPr lang="en-US" altLang="zh-CN" sz="4000" b="1" kern="100" dirty="0" smtClean="0">
              <a:solidFill>
                <a:schemeClr val="bg1"/>
              </a:solidFill>
              <a:latin typeface="微软雅黑" panose="020B0503020204020204" pitchFamily="34" charset="-122"/>
              <a:ea typeface="微软雅黑" panose="020B0503020204020204" pitchFamily="34" charset="-122"/>
            </a:endParaRPr>
          </a:p>
          <a:p>
            <a:pPr algn="ctr"/>
            <a:r>
              <a:rPr lang="zh-CN" altLang="en-US" sz="4000" b="1" kern="100" dirty="0" smtClean="0">
                <a:solidFill>
                  <a:schemeClr val="bg1"/>
                </a:solidFill>
                <a:latin typeface="微软雅黑" panose="020B0503020204020204" pitchFamily="34" charset="-122"/>
                <a:ea typeface="微软雅黑" panose="020B0503020204020204" pitchFamily="34" charset="-122"/>
              </a:rPr>
              <a:t>实</a:t>
            </a:r>
            <a:r>
              <a:rPr lang="zh-CN" altLang="en-US" sz="4000" b="1" kern="100" dirty="0">
                <a:solidFill>
                  <a:schemeClr val="bg1"/>
                </a:solidFill>
                <a:latin typeface="微软雅黑" panose="020B0503020204020204" pitchFamily="34" charset="-122"/>
                <a:ea typeface="微软雅黑" panose="020B0503020204020204" pitchFamily="34" charset="-122"/>
              </a:rPr>
              <a:t>施细则</a:t>
            </a:r>
          </a:p>
        </p:txBody>
      </p:sp>
      <p:cxnSp>
        <p:nvCxnSpPr>
          <p:cNvPr id="5" name="直接连接符 4"/>
          <p:cNvCxnSpPr/>
          <p:nvPr/>
        </p:nvCxnSpPr>
        <p:spPr>
          <a:xfrm>
            <a:off x="470647" y="2299447"/>
            <a:ext cx="11158976" cy="31629"/>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70647" y="3818965"/>
            <a:ext cx="11365038" cy="606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3420" y="413385"/>
            <a:ext cx="11313795" cy="645160"/>
          </a:xfrm>
          <a:prstGeom prst="rect">
            <a:avLst/>
          </a:prstGeom>
        </p:spPr>
        <p:txBody>
          <a:bodyPr wrap="square">
            <a:spAutoFit/>
          </a:bodyPr>
          <a:lstStyle/>
          <a:p>
            <a:r>
              <a:rPr lang="zh-CN" altLang="en-US" sz="3600" b="1" kern="100" dirty="0" smtClean="0">
                <a:solidFill>
                  <a:srgbClr val="004F8A"/>
                </a:solidFill>
                <a:latin typeface="微软雅黑" panose="020B0503020204020204" pitchFamily="34" charset="-122"/>
                <a:ea typeface="微软雅黑" panose="020B0503020204020204" pitchFamily="34" charset="-122"/>
              </a:rPr>
              <a:t>（三）</a:t>
            </a:r>
            <a:r>
              <a:rPr lang="zh-CN" altLang="en-US" sz="3600" b="1" kern="100" dirty="0">
                <a:solidFill>
                  <a:srgbClr val="004F8A"/>
                </a:solidFill>
                <a:latin typeface="微软雅黑" panose="020B0503020204020204" pitchFamily="34" charset="-122"/>
                <a:ea typeface="微软雅黑" panose="020B0503020204020204" pitchFamily="34" charset="-122"/>
              </a:rPr>
              <a:t>技术创新示范企业奖励（支持方向类别</a:t>
            </a:r>
            <a:r>
              <a:rPr lang="zh-CN" altLang="en-US" sz="3600" b="1" kern="100" dirty="0" smtClean="0">
                <a:solidFill>
                  <a:srgbClr val="004F8A"/>
                </a:solidFill>
                <a:latin typeface="微软雅黑" panose="020B0503020204020204" pitchFamily="34" charset="-122"/>
                <a:ea typeface="微软雅黑" panose="020B0503020204020204" pitchFamily="34" charset="-122"/>
              </a:rPr>
              <a:t>：</a:t>
            </a:r>
            <a:r>
              <a:rPr lang="en-US" altLang="zh-CN" sz="3600" b="1" kern="100" dirty="0" smtClean="0">
                <a:solidFill>
                  <a:srgbClr val="004F8A"/>
                </a:solidFill>
                <a:latin typeface="微软雅黑" panose="020B0503020204020204" pitchFamily="34" charset="-122"/>
                <a:ea typeface="微软雅黑" panose="020B0503020204020204" pitchFamily="34" charset="-122"/>
              </a:rPr>
              <a:t>6</a:t>
            </a:r>
            <a:r>
              <a:rPr lang="zh-CN" altLang="en-US" sz="3600" b="1" kern="100" dirty="0" smtClean="0">
                <a:solidFill>
                  <a:srgbClr val="004F8A"/>
                </a:solidFill>
                <a:latin typeface="微软雅黑" panose="020B0503020204020204" pitchFamily="34" charset="-122"/>
                <a:ea typeface="微软雅黑" panose="020B0503020204020204" pitchFamily="34" charset="-122"/>
              </a:rPr>
              <a:t>）</a:t>
            </a:r>
            <a:endParaRPr lang="zh-CN" altLang="en-US" sz="3600" b="1" kern="100" dirty="0">
              <a:solidFill>
                <a:srgbClr val="004F8A"/>
              </a:solidFill>
              <a:latin typeface="微软雅黑" panose="020B0503020204020204" pitchFamily="34" charset="-122"/>
              <a:ea typeface="微软雅黑" panose="020B0503020204020204" pitchFamily="34" charset="-122"/>
            </a:endParaRPr>
          </a:p>
        </p:txBody>
      </p:sp>
      <p:sp>
        <p:nvSpPr>
          <p:cNvPr id="4" name="矩形 3"/>
          <p:cNvSpPr/>
          <p:nvPr/>
        </p:nvSpPr>
        <p:spPr bwMode="auto">
          <a:xfrm>
            <a:off x="448924" y="438831"/>
            <a:ext cx="138223" cy="595423"/>
          </a:xfrm>
          <a:prstGeom prst="rect">
            <a:avLst/>
          </a:prstGeom>
          <a:solidFill>
            <a:srgbClr val="004F8A"/>
          </a:solidFill>
          <a:ln w="0">
            <a:noFill/>
            <a:prstDash val="solid"/>
            <a:round/>
          </a:ln>
        </p:spPr>
        <p:txBody>
          <a:bodyPr vert="horz" wrap="square" lIns="91440" tIns="45720" rIns="91440" bIns="45720" numCol="1" rtlCol="0" anchor="t" anchorCtr="0" compatLnSpc="1"/>
          <a:lstStyle/>
          <a:p>
            <a:pPr algn="l"/>
            <a:endParaRPr lang="zh-CN" altLang="en-US"/>
          </a:p>
        </p:txBody>
      </p:sp>
      <p:grpSp>
        <p:nvGrpSpPr>
          <p:cNvPr id="2" name="组合 17"/>
          <p:cNvGrpSpPr/>
          <p:nvPr/>
        </p:nvGrpSpPr>
        <p:grpSpPr>
          <a:xfrm>
            <a:off x="826135" y="2013585"/>
            <a:ext cx="10721340" cy="3926840"/>
            <a:chOff x="858328" y="1608010"/>
            <a:chExt cx="10721236" cy="2858595"/>
          </a:xfrm>
        </p:grpSpPr>
        <p:pic>
          <p:nvPicPr>
            <p:cNvPr id="16" name="图片 15"/>
            <p:cNvPicPr>
              <a:picLocks noChangeAspect="1"/>
            </p:cNvPicPr>
            <p:nvPr/>
          </p:nvPicPr>
          <p:blipFill>
            <a:blip r:embed="rId3" cstate="print"/>
            <a:stretch>
              <a:fillRect/>
            </a:stretch>
          </p:blipFill>
          <p:spPr>
            <a:xfrm>
              <a:off x="1038666" y="1608010"/>
              <a:ext cx="10540898" cy="1298663"/>
            </a:xfrm>
            <a:prstGeom prst="rect">
              <a:avLst/>
            </a:prstGeom>
          </p:spPr>
        </p:pic>
        <p:sp>
          <p:nvSpPr>
            <p:cNvPr id="5" name="矩形 4"/>
            <p:cNvSpPr/>
            <p:nvPr/>
          </p:nvSpPr>
          <p:spPr>
            <a:xfrm>
              <a:off x="1219664" y="1644357"/>
              <a:ext cx="10178902" cy="1288772"/>
            </a:xfrm>
            <a:prstGeom prst="rect">
              <a:avLst/>
            </a:prstGeom>
          </p:spPr>
          <p:txBody>
            <a:bodyPr wrap="square">
              <a:spAutoFit/>
            </a:bodyPr>
            <a:lstStyle/>
            <a:p>
              <a:pPr algn="just">
                <a:lnSpc>
                  <a:spcPct val="130000"/>
                </a:lnSpc>
              </a:pPr>
              <a:r>
                <a:rPr sz="2800" dirty="0" err="1" smtClean="0">
                  <a:solidFill>
                    <a:srgbClr val="002060"/>
                  </a:solidFill>
                  <a:latin typeface="微软雅黑" panose="020B0503020204020204" pitchFamily="34" charset="-122"/>
                  <a:ea typeface="微软雅黑" panose="020B0503020204020204" pitchFamily="34" charset="-122"/>
                </a:rPr>
                <a:t>对认定为国家级、省级技术创新示范企业的</a:t>
              </a:r>
              <a:r>
                <a:rPr lang="zh-CN" altLang="en-US" sz="2800" dirty="0" smtClean="0">
                  <a:solidFill>
                    <a:srgbClr val="002060"/>
                  </a:solidFill>
                  <a:latin typeface="微软雅黑" panose="020B0503020204020204" pitchFamily="34" charset="-122"/>
                  <a:ea typeface="微软雅黑" panose="020B0503020204020204" pitchFamily="34" charset="-122"/>
                </a:rPr>
                <a:t>，</a:t>
              </a:r>
              <a:r>
                <a:rPr sz="2800" dirty="0" smtClean="0">
                  <a:solidFill>
                    <a:srgbClr val="002060"/>
                  </a:solidFill>
                  <a:latin typeface="微软雅黑" panose="020B0503020204020204" pitchFamily="34" charset="-122"/>
                  <a:ea typeface="微软雅黑" panose="020B0503020204020204" pitchFamily="34" charset="-122"/>
                </a:rPr>
                <a:t>分别给予</a:t>
              </a:r>
              <a:r>
                <a:rPr sz="2800" dirty="0">
                  <a:solidFill>
                    <a:srgbClr val="002060"/>
                  </a:solidFill>
                  <a:latin typeface="微软雅黑" panose="020B0503020204020204" pitchFamily="34" charset="-122"/>
                  <a:ea typeface="微软雅黑" panose="020B0503020204020204" pitchFamily="34" charset="-122"/>
                </a:rPr>
                <a:t>500万、100万的一次性奖励</a:t>
              </a:r>
              <a:r>
                <a:rPr sz="2800" dirty="0" smtClean="0">
                  <a:solidFill>
                    <a:srgbClr val="002060"/>
                  </a:solidFill>
                  <a:latin typeface="微软雅黑" panose="020B0503020204020204" pitchFamily="34" charset="-122"/>
                  <a:ea typeface="微软雅黑" panose="020B0503020204020204" pitchFamily="34" charset="-122"/>
                </a:rPr>
                <a:t>,</a:t>
              </a:r>
              <a:r>
                <a:rPr sz="2800" b="1" dirty="0" smtClean="0">
                  <a:solidFill>
                    <a:srgbClr val="002060"/>
                  </a:solidFill>
                  <a:latin typeface="微软雅黑" panose="020B0503020204020204" pitchFamily="34" charset="-122"/>
                  <a:ea typeface="微软雅黑" panose="020B0503020204020204" pitchFamily="34" charset="-122"/>
                </a:rPr>
                <a:t>同一企业享受国家级、省级同类别研发平台奖励政策后</a:t>
              </a:r>
              <a:r>
                <a:rPr sz="2800" b="1" dirty="0">
                  <a:solidFill>
                    <a:srgbClr val="002060"/>
                  </a:solidFill>
                  <a:latin typeface="微软雅黑" panose="020B0503020204020204" pitchFamily="34" charset="-122"/>
                  <a:ea typeface="微软雅黑" panose="020B0503020204020204" pitchFamily="34" charset="-122"/>
                </a:rPr>
                <a:t>, </a:t>
              </a:r>
              <a:r>
                <a:rPr sz="2800" b="1" dirty="0" err="1" smtClean="0">
                  <a:solidFill>
                    <a:srgbClr val="002060"/>
                  </a:solidFill>
                  <a:latin typeface="微软雅黑" panose="020B0503020204020204" pitchFamily="34" charset="-122"/>
                  <a:ea typeface="微软雅黑" panose="020B0503020204020204" pitchFamily="34" charset="-122"/>
                </a:rPr>
                <a:t>不再享受本政策</a:t>
              </a:r>
              <a:r>
                <a:rPr lang="zh-CN" altLang="en-US" sz="2800" b="1" dirty="0" smtClean="0">
                  <a:solidFill>
                    <a:srgbClr val="002060"/>
                  </a:solidFill>
                  <a:latin typeface="微软雅黑" panose="020B0503020204020204" pitchFamily="34" charset="-122"/>
                  <a:ea typeface="微软雅黑" panose="020B0503020204020204" pitchFamily="34" charset="-122"/>
                </a:rPr>
                <a:t>（以财政部门核查结果为准）</a:t>
              </a:r>
              <a:r>
                <a:rPr sz="2800" b="1" dirty="0" smtClean="0">
                  <a:solidFill>
                    <a:srgbClr val="002060"/>
                  </a:solidFill>
                  <a:latin typeface="微软雅黑" panose="020B0503020204020204" pitchFamily="34" charset="-122"/>
                  <a:ea typeface="微软雅黑" panose="020B0503020204020204" pitchFamily="34" charset="-122"/>
                </a:rPr>
                <a:t>。</a:t>
              </a:r>
              <a:endParaRPr sz="2800" b="1" dirty="0">
                <a:solidFill>
                  <a:srgbClr val="002060"/>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3" cstate="print"/>
            <a:stretch>
              <a:fillRect/>
            </a:stretch>
          </p:blipFill>
          <p:spPr>
            <a:xfrm>
              <a:off x="858328" y="3403415"/>
              <a:ext cx="10540898" cy="1063190"/>
            </a:xfrm>
            <a:prstGeom prst="rect">
              <a:avLst/>
            </a:prstGeom>
          </p:spPr>
        </p:pic>
        <p:sp>
          <p:nvSpPr>
            <p:cNvPr id="7" name="矩形 6"/>
            <p:cNvSpPr/>
            <p:nvPr/>
          </p:nvSpPr>
          <p:spPr>
            <a:xfrm>
              <a:off x="1038691" y="3493939"/>
              <a:ext cx="10178902" cy="881523"/>
            </a:xfrm>
            <a:prstGeom prst="rect">
              <a:avLst/>
            </a:prstGeom>
          </p:spPr>
          <p:txBody>
            <a:bodyPr wrap="square">
              <a:spAutoFit/>
            </a:bodyPr>
            <a:lstStyle/>
            <a:p>
              <a:pPr algn="just">
                <a:lnSpc>
                  <a:spcPct val="130000"/>
                </a:lnSpc>
              </a:pPr>
              <a:r>
                <a:rPr sz="2800" dirty="0" err="1" smtClean="0">
                  <a:solidFill>
                    <a:srgbClr val="002060"/>
                  </a:solidFill>
                  <a:latin typeface="微软雅黑" panose="020B0503020204020204" pitchFamily="34" charset="-122"/>
                  <a:ea typeface="微软雅黑" panose="020B0503020204020204" pitchFamily="34" charset="-122"/>
                </a:rPr>
                <a:t>国家</a:t>
              </a:r>
              <a:r>
                <a:rPr sz="2800" dirty="0" err="1">
                  <a:solidFill>
                    <a:srgbClr val="002060"/>
                  </a:solidFill>
                  <a:latin typeface="微软雅黑" panose="020B0503020204020204" pitchFamily="34" charset="-122"/>
                  <a:ea typeface="微软雅黑" panose="020B0503020204020204" pitchFamily="34" charset="-122"/>
                </a:rPr>
                <a:t>、省有关部门首次认定为国家级、省级技术创新示范企业文件</a:t>
              </a:r>
              <a:r>
                <a:rPr sz="2800" dirty="0">
                  <a:solidFill>
                    <a:srgbClr val="002060"/>
                  </a:solidFill>
                  <a:latin typeface="微软雅黑" panose="020B0503020204020204" pitchFamily="34" charset="-122"/>
                  <a:ea typeface="微软雅黑" panose="020B0503020204020204" pitchFamily="34" charset="-122"/>
                </a:rPr>
                <a:t>。</a:t>
              </a:r>
            </a:p>
          </p:txBody>
        </p:sp>
      </p:grpSp>
      <p:sp>
        <p:nvSpPr>
          <p:cNvPr id="100" name="文本框 99"/>
          <p:cNvSpPr txBox="1"/>
          <p:nvPr/>
        </p:nvSpPr>
        <p:spPr>
          <a:xfrm>
            <a:off x="1006475" y="1373823"/>
            <a:ext cx="5080000" cy="521970"/>
          </a:xfrm>
          <a:prstGeom prst="rect">
            <a:avLst/>
          </a:prstGeom>
          <a:noFill/>
          <a:ln w="9525">
            <a:noFill/>
          </a:ln>
        </p:spPr>
        <p:txBody>
          <a:bodyPr>
            <a:spAutoFit/>
          </a:bodyPr>
          <a:lstStyle/>
          <a:p>
            <a:pPr indent="0"/>
            <a:r>
              <a:rPr sz="2800" dirty="0">
                <a:solidFill>
                  <a:srgbClr val="002060"/>
                </a:solidFill>
                <a:latin typeface="微软雅黑" panose="020B0503020204020204" pitchFamily="34" charset="-122"/>
                <a:ea typeface="微软雅黑" panose="020B0503020204020204" pitchFamily="34" charset="-122"/>
              </a:rPr>
              <a:t>1. 政策标准</a:t>
            </a:r>
          </a:p>
        </p:txBody>
      </p:sp>
      <p:sp>
        <p:nvSpPr>
          <p:cNvPr id="10" name="文本框 9"/>
          <p:cNvSpPr txBox="1"/>
          <p:nvPr/>
        </p:nvSpPr>
        <p:spPr>
          <a:xfrm>
            <a:off x="1007110" y="3867785"/>
            <a:ext cx="5080000" cy="521970"/>
          </a:xfrm>
          <a:prstGeom prst="rect">
            <a:avLst/>
          </a:prstGeom>
          <a:noFill/>
          <a:ln w="9525">
            <a:noFill/>
          </a:ln>
        </p:spPr>
        <p:txBody>
          <a:bodyPr wrap="square">
            <a:spAutoFit/>
          </a:bodyPr>
          <a:lstStyle/>
          <a:p>
            <a:pPr indent="0"/>
            <a:r>
              <a:rPr lang="en-US" sz="2800" dirty="0">
                <a:solidFill>
                  <a:srgbClr val="002060"/>
                </a:solidFill>
                <a:latin typeface="微软雅黑" panose="020B0503020204020204" pitchFamily="34" charset="-122"/>
                <a:ea typeface="微软雅黑" panose="020B0503020204020204" pitchFamily="34" charset="-122"/>
              </a:rPr>
              <a:t>2</a:t>
            </a:r>
            <a:r>
              <a:rPr sz="2800" dirty="0">
                <a:solidFill>
                  <a:srgbClr val="002060"/>
                </a:solidFill>
                <a:latin typeface="微软雅黑" panose="020B0503020204020204" pitchFamily="34" charset="-122"/>
                <a:ea typeface="微软雅黑" panose="020B0503020204020204" pitchFamily="34" charset="-122"/>
              </a:rPr>
              <a:t>. </a:t>
            </a:r>
            <a:r>
              <a:rPr sz="2800" dirty="0">
                <a:solidFill>
                  <a:srgbClr val="002060"/>
                </a:solidFill>
                <a:latin typeface="微软雅黑" panose="020B0503020204020204" pitchFamily="34" charset="-122"/>
                <a:ea typeface="微软雅黑" panose="020B0503020204020204" pitchFamily="34" charset="-122"/>
                <a:sym typeface="+mn-ea"/>
              </a:rPr>
              <a:t>证明材料</a:t>
            </a:r>
            <a:endParaRPr sz="2800" dirty="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3420" y="413385"/>
            <a:ext cx="11313795" cy="645160"/>
          </a:xfrm>
          <a:prstGeom prst="rect">
            <a:avLst/>
          </a:prstGeom>
        </p:spPr>
        <p:txBody>
          <a:bodyPr wrap="square">
            <a:spAutoFit/>
          </a:bodyPr>
          <a:lstStyle/>
          <a:p>
            <a:r>
              <a:rPr lang="zh-CN" altLang="en-US" sz="3600" b="1" kern="100" dirty="0" smtClean="0">
                <a:solidFill>
                  <a:srgbClr val="004F8A"/>
                </a:solidFill>
                <a:latin typeface="微软雅黑" panose="020B0503020204020204" pitchFamily="34" charset="-122"/>
                <a:ea typeface="微软雅黑" panose="020B0503020204020204" pitchFamily="34" charset="-122"/>
              </a:rPr>
              <a:t>（四）</a:t>
            </a:r>
            <a:r>
              <a:rPr lang="zh-CN" altLang="en-US" sz="3600" b="1" kern="100" dirty="0">
                <a:solidFill>
                  <a:srgbClr val="004F8A"/>
                </a:solidFill>
                <a:latin typeface="微软雅黑" panose="020B0503020204020204" pitchFamily="34" charset="-122"/>
                <a:ea typeface="微软雅黑" panose="020B0503020204020204" pitchFamily="34" charset="-122"/>
              </a:rPr>
              <a:t>制造业单项冠军培育奖励（支持方向类别</a:t>
            </a:r>
            <a:r>
              <a:rPr lang="zh-CN" altLang="en-US" sz="3600" b="1" kern="100" dirty="0" smtClean="0">
                <a:solidFill>
                  <a:srgbClr val="004F8A"/>
                </a:solidFill>
                <a:latin typeface="微软雅黑" panose="020B0503020204020204" pitchFamily="34" charset="-122"/>
                <a:ea typeface="微软雅黑" panose="020B0503020204020204" pitchFamily="34" charset="-122"/>
              </a:rPr>
              <a:t>：</a:t>
            </a:r>
            <a:r>
              <a:rPr lang="en-US" altLang="zh-CN" sz="3600" b="1" kern="100" dirty="0" smtClean="0">
                <a:solidFill>
                  <a:srgbClr val="004F8A"/>
                </a:solidFill>
                <a:latin typeface="微软雅黑" panose="020B0503020204020204" pitchFamily="34" charset="-122"/>
                <a:ea typeface="微软雅黑" panose="020B0503020204020204" pitchFamily="34" charset="-122"/>
              </a:rPr>
              <a:t>11</a:t>
            </a:r>
            <a:r>
              <a:rPr lang="zh-CN" altLang="en-US" sz="3600" b="1" kern="100" dirty="0" smtClean="0">
                <a:solidFill>
                  <a:srgbClr val="004F8A"/>
                </a:solidFill>
                <a:latin typeface="微软雅黑" panose="020B0503020204020204" pitchFamily="34" charset="-122"/>
                <a:ea typeface="微软雅黑" panose="020B0503020204020204" pitchFamily="34" charset="-122"/>
              </a:rPr>
              <a:t>）</a:t>
            </a:r>
            <a:endParaRPr lang="zh-CN" altLang="en-US" sz="3600" b="1" kern="100" dirty="0">
              <a:solidFill>
                <a:srgbClr val="004F8A"/>
              </a:solidFill>
              <a:latin typeface="微软雅黑" panose="020B0503020204020204" pitchFamily="34" charset="-122"/>
              <a:ea typeface="微软雅黑" panose="020B0503020204020204" pitchFamily="34" charset="-122"/>
            </a:endParaRPr>
          </a:p>
        </p:txBody>
      </p:sp>
      <p:sp>
        <p:nvSpPr>
          <p:cNvPr id="4" name="矩形 3"/>
          <p:cNvSpPr/>
          <p:nvPr/>
        </p:nvSpPr>
        <p:spPr bwMode="auto">
          <a:xfrm>
            <a:off x="448924" y="438831"/>
            <a:ext cx="138223" cy="595423"/>
          </a:xfrm>
          <a:prstGeom prst="rect">
            <a:avLst/>
          </a:prstGeom>
          <a:solidFill>
            <a:srgbClr val="004F8A"/>
          </a:solidFill>
          <a:ln w="0">
            <a:noFill/>
            <a:prstDash val="solid"/>
            <a:round/>
          </a:ln>
        </p:spPr>
        <p:txBody>
          <a:bodyPr vert="horz" wrap="square" lIns="91440" tIns="45720" rIns="91440" bIns="45720" numCol="1" rtlCol="0" anchor="t" anchorCtr="0" compatLnSpc="1"/>
          <a:lstStyle/>
          <a:p>
            <a:pPr algn="l"/>
            <a:endParaRPr lang="zh-CN" altLang="en-US"/>
          </a:p>
        </p:txBody>
      </p:sp>
      <p:grpSp>
        <p:nvGrpSpPr>
          <p:cNvPr id="18" name="组合 17"/>
          <p:cNvGrpSpPr/>
          <p:nvPr/>
        </p:nvGrpSpPr>
        <p:grpSpPr>
          <a:xfrm>
            <a:off x="825500" y="2013585"/>
            <a:ext cx="10721975" cy="4392930"/>
            <a:chOff x="857693" y="1608010"/>
            <a:chExt cx="10721871" cy="3132549"/>
          </a:xfrm>
        </p:grpSpPr>
        <p:pic>
          <p:nvPicPr>
            <p:cNvPr id="16" name="图片 15"/>
            <p:cNvPicPr>
              <a:picLocks noChangeAspect="1"/>
            </p:cNvPicPr>
            <p:nvPr/>
          </p:nvPicPr>
          <p:blipFill>
            <a:blip r:embed="rId3" cstate="print"/>
            <a:stretch>
              <a:fillRect/>
            </a:stretch>
          </p:blipFill>
          <p:spPr>
            <a:xfrm>
              <a:off x="1038666" y="1608010"/>
              <a:ext cx="10540898" cy="899736"/>
            </a:xfrm>
            <a:prstGeom prst="rect">
              <a:avLst/>
            </a:prstGeom>
          </p:spPr>
        </p:pic>
        <p:sp>
          <p:nvSpPr>
            <p:cNvPr id="5" name="矩形 4"/>
            <p:cNvSpPr/>
            <p:nvPr/>
          </p:nvSpPr>
          <p:spPr>
            <a:xfrm>
              <a:off x="1219664" y="1644357"/>
              <a:ext cx="10178902" cy="863511"/>
            </a:xfrm>
            <a:prstGeom prst="rect">
              <a:avLst/>
            </a:prstGeom>
          </p:spPr>
          <p:txBody>
            <a:bodyPr wrap="square">
              <a:spAutoFit/>
            </a:bodyPr>
            <a:lstStyle/>
            <a:p>
              <a:pPr algn="just">
                <a:lnSpc>
                  <a:spcPct val="130000"/>
                </a:lnSpc>
              </a:pPr>
              <a:r>
                <a:rPr sz="2800" dirty="0" smtClean="0">
                  <a:solidFill>
                    <a:srgbClr val="002060"/>
                  </a:solidFill>
                  <a:latin typeface="微软雅黑" panose="020B0503020204020204" pitchFamily="34" charset="-122"/>
                  <a:ea typeface="微软雅黑" panose="020B0503020204020204" pitchFamily="34" charset="-122"/>
                </a:rPr>
                <a:t>对认定为国家级</a:t>
              </a:r>
              <a:r>
                <a:rPr sz="2800" dirty="0">
                  <a:solidFill>
                    <a:srgbClr val="002060"/>
                  </a:solidFill>
                  <a:latin typeface="微软雅黑" panose="020B0503020204020204" pitchFamily="34" charset="-122"/>
                  <a:ea typeface="微软雅黑" panose="020B0503020204020204" pitchFamily="34" charset="-122"/>
                </a:rPr>
                <a:t>、省级制造业单项冠军示范企业的</a:t>
              </a:r>
              <a:r>
                <a:rPr sz="2800" dirty="0" smtClean="0">
                  <a:solidFill>
                    <a:srgbClr val="002060"/>
                  </a:solidFill>
                  <a:latin typeface="微软雅黑" panose="020B0503020204020204" pitchFamily="34" charset="-122"/>
                  <a:ea typeface="微软雅黑" panose="020B0503020204020204" pitchFamily="34" charset="-122"/>
                </a:rPr>
                <a:t>,分别给予</a:t>
              </a:r>
              <a:r>
                <a:rPr sz="2800" dirty="0">
                  <a:solidFill>
                    <a:srgbClr val="002060"/>
                  </a:solidFill>
                  <a:latin typeface="微软雅黑" panose="020B0503020204020204" pitchFamily="34" charset="-122"/>
                  <a:ea typeface="微软雅黑" panose="020B0503020204020204" pitchFamily="34" charset="-122"/>
                </a:rPr>
                <a:t>100万元、50万元的一次性奖励。</a:t>
              </a:r>
            </a:p>
          </p:txBody>
        </p:sp>
        <p:pic>
          <p:nvPicPr>
            <p:cNvPr id="6" name="图片 5"/>
            <p:cNvPicPr>
              <a:picLocks noChangeAspect="1"/>
            </p:cNvPicPr>
            <p:nvPr/>
          </p:nvPicPr>
          <p:blipFill>
            <a:blip r:embed="rId3" cstate="print"/>
            <a:stretch>
              <a:fillRect/>
            </a:stretch>
          </p:blipFill>
          <p:spPr>
            <a:xfrm>
              <a:off x="857693" y="3302430"/>
              <a:ext cx="10540898" cy="1438129"/>
            </a:xfrm>
            <a:prstGeom prst="rect">
              <a:avLst/>
            </a:prstGeom>
          </p:spPr>
        </p:pic>
        <p:sp>
          <p:nvSpPr>
            <p:cNvPr id="7" name="矩形 6"/>
            <p:cNvSpPr/>
            <p:nvPr/>
          </p:nvSpPr>
          <p:spPr>
            <a:xfrm>
              <a:off x="1039326" y="3590088"/>
              <a:ext cx="10178902" cy="863511"/>
            </a:xfrm>
            <a:prstGeom prst="rect">
              <a:avLst/>
            </a:prstGeom>
          </p:spPr>
          <p:txBody>
            <a:bodyPr wrap="square">
              <a:spAutoFit/>
            </a:bodyPr>
            <a:lstStyle/>
            <a:p>
              <a:pPr algn="just">
                <a:lnSpc>
                  <a:spcPct val="130000"/>
                </a:lnSpc>
              </a:pPr>
              <a:r>
                <a:rPr sz="2800" dirty="0" err="1" smtClean="0">
                  <a:solidFill>
                    <a:srgbClr val="002060"/>
                  </a:solidFill>
                  <a:latin typeface="微软雅黑" panose="020B0503020204020204" pitchFamily="34" charset="-122"/>
                  <a:ea typeface="微软雅黑" panose="020B0503020204020204" pitchFamily="34" charset="-122"/>
                </a:rPr>
                <a:t>申报</a:t>
              </a:r>
              <a:r>
                <a:rPr sz="2800" dirty="0" err="1">
                  <a:solidFill>
                    <a:srgbClr val="002060"/>
                  </a:solidFill>
                  <a:latin typeface="微软雅黑" panose="020B0503020204020204" pitchFamily="34" charset="-122"/>
                  <a:ea typeface="微软雅黑" panose="020B0503020204020204" pitchFamily="34" charset="-122"/>
                </a:rPr>
                <a:t>“制造业单项冠军示范企业”奖励的企业，提供国家、省有关部门认定文件</a:t>
              </a:r>
              <a:r>
                <a:rPr sz="2800" dirty="0">
                  <a:solidFill>
                    <a:srgbClr val="002060"/>
                  </a:solidFill>
                  <a:latin typeface="微软雅黑" panose="020B0503020204020204" pitchFamily="34" charset="-122"/>
                  <a:ea typeface="微软雅黑" panose="020B0503020204020204" pitchFamily="34" charset="-122"/>
                </a:rPr>
                <a:t>。</a:t>
              </a:r>
            </a:p>
          </p:txBody>
        </p:sp>
      </p:grpSp>
      <p:sp>
        <p:nvSpPr>
          <p:cNvPr id="100" name="文本框 99"/>
          <p:cNvSpPr txBox="1"/>
          <p:nvPr/>
        </p:nvSpPr>
        <p:spPr>
          <a:xfrm>
            <a:off x="1006475" y="1373823"/>
            <a:ext cx="5080000" cy="521970"/>
          </a:xfrm>
          <a:prstGeom prst="rect">
            <a:avLst/>
          </a:prstGeom>
          <a:noFill/>
          <a:ln w="9525">
            <a:noFill/>
          </a:ln>
        </p:spPr>
        <p:txBody>
          <a:bodyPr>
            <a:spAutoFit/>
          </a:bodyPr>
          <a:lstStyle/>
          <a:p>
            <a:pPr indent="0"/>
            <a:r>
              <a:rPr sz="2800" dirty="0">
                <a:solidFill>
                  <a:srgbClr val="002060"/>
                </a:solidFill>
                <a:latin typeface="微软雅黑" panose="020B0503020204020204" pitchFamily="34" charset="-122"/>
                <a:ea typeface="微软雅黑" panose="020B0503020204020204" pitchFamily="34" charset="-122"/>
              </a:rPr>
              <a:t>1. 政策标准</a:t>
            </a:r>
          </a:p>
        </p:txBody>
      </p:sp>
      <p:sp>
        <p:nvSpPr>
          <p:cNvPr id="10" name="文本框 9"/>
          <p:cNvSpPr txBox="1"/>
          <p:nvPr/>
        </p:nvSpPr>
        <p:spPr>
          <a:xfrm>
            <a:off x="1007110" y="3571558"/>
            <a:ext cx="5080000" cy="521970"/>
          </a:xfrm>
          <a:prstGeom prst="rect">
            <a:avLst/>
          </a:prstGeom>
          <a:noFill/>
          <a:ln w="9525">
            <a:noFill/>
          </a:ln>
        </p:spPr>
        <p:txBody>
          <a:bodyPr>
            <a:spAutoFit/>
          </a:bodyPr>
          <a:lstStyle/>
          <a:p>
            <a:pPr indent="0"/>
            <a:r>
              <a:rPr lang="en-US" sz="2800" dirty="0">
                <a:solidFill>
                  <a:srgbClr val="002060"/>
                </a:solidFill>
                <a:latin typeface="微软雅黑" panose="020B0503020204020204" pitchFamily="34" charset="-122"/>
                <a:ea typeface="微软雅黑" panose="020B0503020204020204" pitchFamily="34" charset="-122"/>
              </a:rPr>
              <a:t>2</a:t>
            </a:r>
            <a:r>
              <a:rPr sz="2800" dirty="0">
                <a:solidFill>
                  <a:srgbClr val="002060"/>
                </a:solidFill>
                <a:latin typeface="微软雅黑" panose="020B0503020204020204" pitchFamily="34" charset="-122"/>
                <a:ea typeface="微软雅黑" panose="020B0503020204020204" pitchFamily="34" charset="-122"/>
              </a:rPr>
              <a:t>. </a:t>
            </a:r>
            <a:r>
              <a:rPr sz="2800" dirty="0">
                <a:solidFill>
                  <a:srgbClr val="002060"/>
                </a:solidFill>
                <a:latin typeface="微软雅黑" panose="020B0503020204020204" pitchFamily="34" charset="-122"/>
                <a:ea typeface="微软雅黑" panose="020B0503020204020204" pitchFamily="34" charset="-122"/>
                <a:sym typeface="+mn-ea"/>
              </a:rPr>
              <a:t>证明材料</a:t>
            </a:r>
            <a:endParaRPr sz="2800" dirty="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3420" y="413385"/>
            <a:ext cx="11313795" cy="645160"/>
          </a:xfrm>
          <a:prstGeom prst="rect">
            <a:avLst/>
          </a:prstGeom>
        </p:spPr>
        <p:txBody>
          <a:bodyPr wrap="square">
            <a:spAutoFit/>
          </a:bodyPr>
          <a:lstStyle/>
          <a:p>
            <a:r>
              <a:rPr lang="zh-CN" altLang="en-US" sz="3600" b="1" kern="100" dirty="0">
                <a:solidFill>
                  <a:srgbClr val="004F8A"/>
                </a:solidFill>
                <a:latin typeface="微软雅黑" panose="020B0503020204020204" pitchFamily="34" charset="-122"/>
                <a:ea typeface="微软雅黑" panose="020B0503020204020204" pitchFamily="34" charset="-122"/>
              </a:rPr>
              <a:t>（五）工业设计中心建设奖励（支持方向类别</a:t>
            </a:r>
            <a:r>
              <a:rPr lang="zh-CN" altLang="en-US" sz="3600" b="1" kern="100" dirty="0" smtClean="0">
                <a:solidFill>
                  <a:srgbClr val="004F8A"/>
                </a:solidFill>
                <a:latin typeface="微软雅黑" panose="020B0503020204020204" pitchFamily="34" charset="-122"/>
                <a:ea typeface="微软雅黑" panose="020B0503020204020204" pitchFamily="34" charset="-122"/>
              </a:rPr>
              <a:t>：</a:t>
            </a:r>
            <a:r>
              <a:rPr lang="en-US" altLang="zh-CN" sz="3600" b="1" kern="100" dirty="0" smtClean="0">
                <a:solidFill>
                  <a:srgbClr val="004F8A"/>
                </a:solidFill>
                <a:latin typeface="微软雅黑" panose="020B0503020204020204" pitchFamily="34" charset="-122"/>
                <a:ea typeface="微软雅黑" panose="020B0503020204020204" pitchFamily="34" charset="-122"/>
              </a:rPr>
              <a:t>12</a:t>
            </a:r>
            <a:r>
              <a:rPr lang="zh-CN" altLang="en-US" sz="3600" b="1" kern="100" dirty="0" smtClean="0">
                <a:solidFill>
                  <a:srgbClr val="004F8A"/>
                </a:solidFill>
                <a:latin typeface="微软雅黑" panose="020B0503020204020204" pitchFamily="34" charset="-122"/>
                <a:ea typeface="微软雅黑" panose="020B0503020204020204" pitchFamily="34" charset="-122"/>
              </a:rPr>
              <a:t>）</a:t>
            </a:r>
            <a:endParaRPr lang="zh-CN" altLang="en-US" sz="3600" b="1" kern="100" dirty="0">
              <a:solidFill>
                <a:srgbClr val="004F8A"/>
              </a:solidFill>
              <a:latin typeface="微软雅黑" panose="020B0503020204020204" pitchFamily="34" charset="-122"/>
              <a:ea typeface="微软雅黑" panose="020B0503020204020204" pitchFamily="34" charset="-122"/>
            </a:endParaRPr>
          </a:p>
        </p:txBody>
      </p:sp>
      <p:sp>
        <p:nvSpPr>
          <p:cNvPr id="4" name="矩形 3"/>
          <p:cNvSpPr/>
          <p:nvPr/>
        </p:nvSpPr>
        <p:spPr bwMode="auto">
          <a:xfrm>
            <a:off x="448924" y="438831"/>
            <a:ext cx="138223" cy="595423"/>
          </a:xfrm>
          <a:prstGeom prst="rect">
            <a:avLst/>
          </a:prstGeom>
          <a:solidFill>
            <a:srgbClr val="004F8A"/>
          </a:solidFill>
          <a:ln w="0">
            <a:noFill/>
            <a:prstDash val="solid"/>
            <a:round/>
          </a:ln>
        </p:spPr>
        <p:txBody>
          <a:bodyPr vert="horz" wrap="square" lIns="91440" tIns="45720" rIns="91440" bIns="45720" numCol="1" rtlCol="0" anchor="t" anchorCtr="0" compatLnSpc="1"/>
          <a:lstStyle/>
          <a:p>
            <a:pPr algn="l"/>
            <a:endParaRPr lang="zh-CN" altLang="en-US"/>
          </a:p>
        </p:txBody>
      </p:sp>
      <p:grpSp>
        <p:nvGrpSpPr>
          <p:cNvPr id="18" name="组合 17"/>
          <p:cNvGrpSpPr/>
          <p:nvPr/>
        </p:nvGrpSpPr>
        <p:grpSpPr>
          <a:xfrm>
            <a:off x="1006475" y="2013585"/>
            <a:ext cx="10541000" cy="4196251"/>
            <a:chOff x="1038666" y="1608010"/>
            <a:chExt cx="10540898" cy="2992300"/>
          </a:xfrm>
        </p:grpSpPr>
        <p:pic>
          <p:nvPicPr>
            <p:cNvPr id="16" name="图片 15"/>
            <p:cNvPicPr>
              <a:picLocks noChangeAspect="1"/>
            </p:cNvPicPr>
            <p:nvPr/>
          </p:nvPicPr>
          <p:blipFill>
            <a:blip r:embed="rId3" cstate="print"/>
            <a:stretch>
              <a:fillRect/>
            </a:stretch>
          </p:blipFill>
          <p:spPr>
            <a:xfrm>
              <a:off x="1038666" y="1608010"/>
              <a:ext cx="10540898" cy="899736"/>
            </a:xfrm>
            <a:prstGeom prst="rect">
              <a:avLst/>
            </a:prstGeom>
          </p:spPr>
        </p:pic>
        <p:sp>
          <p:nvSpPr>
            <p:cNvPr id="5" name="矩形 4"/>
            <p:cNvSpPr/>
            <p:nvPr/>
          </p:nvSpPr>
          <p:spPr>
            <a:xfrm>
              <a:off x="1219664" y="1644357"/>
              <a:ext cx="10178902" cy="863511"/>
            </a:xfrm>
            <a:prstGeom prst="rect">
              <a:avLst/>
            </a:prstGeom>
          </p:spPr>
          <p:txBody>
            <a:bodyPr wrap="square">
              <a:spAutoFit/>
            </a:bodyPr>
            <a:lstStyle/>
            <a:p>
              <a:pPr algn="just">
                <a:lnSpc>
                  <a:spcPct val="130000"/>
                </a:lnSpc>
              </a:pPr>
              <a:r>
                <a:rPr sz="2800" dirty="0" smtClean="0">
                  <a:solidFill>
                    <a:srgbClr val="002060"/>
                  </a:solidFill>
                  <a:latin typeface="微软雅黑" panose="020B0503020204020204" pitchFamily="34" charset="-122"/>
                  <a:ea typeface="微软雅黑" panose="020B0503020204020204" pitchFamily="34" charset="-122"/>
                </a:rPr>
                <a:t>支持企业创建国家级</a:t>
              </a:r>
              <a:r>
                <a:rPr sz="2800" dirty="0">
                  <a:solidFill>
                    <a:srgbClr val="002060"/>
                  </a:solidFill>
                  <a:latin typeface="微软雅黑" panose="020B0503020204020204" pitchFamily="34" charset="-122"/>
                  <a:ea typeface="微软雅黑" panose="020B0503020204020204" pitchFamily="34" charset="-122"/>
                </a:rPr>
                <a:t>、省级工业设计中心,对通过认定的工业设计中心,分别给予500万元、100万元的一次性奖励。</a:t>
              </a:r>
            </a:p>
          </p:txBody>
        </p:sp>
        <p:pic>
          <p:nvPicPr>
            <p:cNvPr id="6" name="图片 5"/>
            <p:cNvPicPr>
              <a:picLocks noChangeAspect="1"/>
            </p:cNvPicPr>
            <p:nvPr/>
          </p:nvPicPr>
          <p:blipFill>
            <a:blip r:embed="rId3" cstate="print"/>
            <a:stretch>
              <a:fillRect/>
            </a:stretch>
          </p:blipFill>
          <p:spPr>
            <a:xfrm>
              <a:off x="1038666" y="3251716"/>
              <a:ext cx="10540898" cy="1074974"/>
            </a:xfrm>
            <a:prstGeom prst="rect">
              <a:avLst/>
            </a:prstGeom>
          </p:spPr>
        </p:pic>
        <p:sp>
          <p:nvSpPr>
            <p:cNvPr id="7" name="矩形 6"/>
            <p:cNvSpPr/>
            <p:nvPr/>
          </p:nvSpPr>
          <p:spPr>
            <a:xfrm>
              <a:off x="1219664" y="3337872"/>
              <a:ext cx="10178902" cy="1262438"/>
            </a:xfrm>
            <a:prstGeom prst="rect">
              <a:avLst/>
            </a:prstGeom>
          </p:spPr>
          <p:txBody>
            <a:bodyPr wrap="square">
              <a:spAutoFit/>
            </a:bodyPr>
            <a:lstStyle/>
            <a:p>
              <a:pPr algn="just">
                <a:lnSpc>
                  <a:spcPct val="130000"/>
                </a:lnSpc>
              </a:pPr>
              <a:r>
                <a:rPr lang="zh-CN" sz="2800" dirty="0">
                  <a:solidFill>
                    <a:srgbClr val="FF0000"/>
                  </a:solidFill>
                  <a:latin typeface="微软雅黑" panose="020B0503020204020204" pitchFamily="34" charset="-122"/>
                  <a:ea typeface="微软雅黑" panose="020B0503020204020204" pitchFamily="34" charset="-122"/>
                  <a:sym typeface="+mn-ea"/>
                </a:rPr>
                <a:t>注意事项</a:t>
              </a:r>
              <a:r>
                <a:rPr sz="2800" dirty="0">
                  <a:solidFill>
                    <a:srgbClr val="FF0000"/>
                  </a:solidFill>
                  <a:latin typeface="微软雅黑" panose="020B0503020204020204" pitchFamily="34" charset="-122"/>
                  <a:ea typeface="微软雅黑" panose="020B0503020204020204" pitchFamily="34" charset="-122"/>
                  <a:sym typeface="+mn-ea"/>
                </a:rPr>
                <a:t>：</a:t>
              </a:r>
              <a:r>
                <a:rPr sz="2800" dirty="0" err="1">
                  <a:solidFill>
                    <a:srgbClr val="002060"/>
                  </a:solidFill>
                  <a:latin typeface="微软雅黑" panose="020B0503020204020204" pitchFamily="34" charset="-122"/>
                  <a:ea typeface="微软雅黑" panose="020B0503020204020204" pitchFamily="34" charset="-122"/>
                  <a:sym typeface="+mn-ea"/>
                </a:rPr>
                <a:t>是首次认定，不包括复核认定；</a:t>
              </a:r>
              <a:r>
                <a:rPr sz="2800" dirty="0" err="1" smtClean="0">
                  <a:solidFill>
                    <a:srgbClr val="002060"/>
                  </a:solidFill>
                  <a:latin typeface="微软雅黑" panose="020B0503020204020204" pitchFamily="34" charset="-122"/>
                  <a:ea typeface="微软雅黑" panose="020B0503020204020204" pitchFamily="34" charset="-122"/>
                  <a:sym typeface="+mn-ea"/>
                </a:rPr>
                <a:t>同类别政策不重复享受</a:t>
              </a:r>
              <a:endParaRPr sz="2800" dirty="0">
                <a:solidFill>
                  <a:srgbClr val="002060"/>
                </a:solidFill>
                <a:latin typeface="微软雅黑" panose="020B0503020204020204" pitchFamily="34" charset="-122"/>
                <a:ea typeface="微软雅黑" panose="020B0503020204020204" pitchFamily="34" charset="-122"/>
              </a:endParaRPr>
            </a:p>
            <a:p>
              <a:pPr algn="just">
                <a:lnSpc>
                  <a:spcPct val="130000"/>
                </a:lnSpc>
              </a:pPr>
              <a:endParaRPr sz="2800" dirty="0">
                <a:solidFill>
                  <a:srgbClr val="002060"/>
                </a:solidFill>
                <a:latin typeface="微软雅黑" panose="020B0503020204020204" pitchFamily="34" charset="-122"/>
                <a:ea typeface="微软雅黑" panose="020B0503020204020204" pitchFamily="34" charset="-122"/>
              </a:endParaRPr>
            </a:p>
          </p:txBody>
        </p:sp>
      </p:grpSp>
      <p:sp>
        <p:nvSpPr>
          <p:cNvPr id="100" name="文本框 99"/>
          <p:cNvSpPr txBox="1"/>
          <p:nvPr/>
        </p:nvSpPr>
        <p:spPr>
          <a:xfrm>
            <a:off x="1006475" y="1373823"/>
            <a:ext cx="5080000" cy="521970"/>
          </a:xfrm>
          <a:prstGeom prst="rect">
            <a:avLst/>
          </a:prstGeom>
          <a:noFill/>
          <a:ln w="9525">
            <a:noFill/>
          </a:ln>
        </p:spPr>
        <p:txBody>
          <a:bodyPr>
            <a:spAutoFit/>
          </a:bodyPr>
          <a:lstStyle/>
          <a:p>
            <a:pPr indent="0"/>
            <a:r>
              <a:rPr sz="2800" dirty="0">
                <a:solidFill>
                  <a:srgbClr val="002060"/>
                </a:solidFill>
                <a:latin typeface="微软雅黑" panose="020B0503020204020204" pitchFamily="34" charset="-122"/>
                <a:ea typeface="微软雅黑" panose="020B0503020204020204" pitchFamily="34" charset="-122"/>
              </a:rPr>
              <a:t>1. 政策标准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3420" y="413385"/>
            <a:ext cx="11313795" cy="645160"/>
          </a:xfrm>
          <a:prstGeom prst="rect">
            <a:avLst/>
          </a:prstGeom>
        </p:spPr>
        <p:txBody>
          <a:bodyPr wrap="square">
            <a:spAutoFit/>
          </a:bodyPr>
          <a:lstStyle/>
          <a:p>
            <a:r>
              <a:rPr lang="zh-CN" altLang="en-US" sz="3600" b="1" kern="100" dirty="0">
                <a:solidFill>
                  <a:srgbClr val="004F8A"/>
                </a:solidFill>
                <a:latin typeface="微软雅黑" panose="020B0503020204020204" pitchFamily="34" charset="-122"/>
                <a:ea typeface="微软雅黑" panose="020B0503020204020204" pitchFamily="34" charset="-122"/>
              </a:rPr>
              <a:t>（五）工业设计中心建设奖励（支持方向类别</a:t>
            </a:r>
            <a:r>
              <a:rPr lang="zh-CN" altLang="en-US" sz="3600" b="1" kern="100" dirty="0" smtClean="0">
                <a:solidFill>
                  <a:srgbClr val="004F8A"/>
                </a:solidFill>
                <a:latin typeface="微软雅黑" panose="020B0503020204020204" pitchFamily="34" charset="-122"/>
                <a:ea typeface="微软雅黑" panose="020B0503020204020204" pitchFamily="34" charset="-122"/>
              </a:rPr>
              <a:t>：</a:t>
            </a:r>
            <a:r>
              <a:rPr lang="en-US" altLang="zh-CN" sz="3600" b="1" kern="100" dirty="0" smtClean="0">
                <a:solidFill>
                  <a:srgbClr val="004F8A"/>
                </a:solidFill>
                <a:latin typeface="微软雅黑" panose="020B0503020204020204" pitchFamily="34" charset="-122"/>
                <a:ea typeface="微软雅黑" panose="020B0503020204020204" pitchFamily="34" charset="-122"/>
              </a:rPr>
              <a:t>12</a:t>
            </a:r>
            <a:r>
              <a:rPr lang="zh-CN" altLang="en-US" sz="3600" b="1" kern="100" dirty="0" smtClean="0">
                <a:solidFill>
                  <a:srgbClr val="004F8A"/>
                </a:solidFill>
                <a:latin typeface="微软雅黑" panose="020B0503020204020204" pitchFamily="34" charset="-122"/>
                <a:ea typeface="微软雅黑" panose="020B0503020204020204" pitchFamily="34" charset="-122"/>
              </a:rPr>
              <a:t>）</a:t>
            </a:r>
            <a:endParaRPr lang="zh-CN" altLang="en-US" sz="3600" b="1" kern="100" dirty="0">
              <a:solidFill>
                <a:srgbClr val="004F8A"/>
              </a:solidFill>
              <a:latin typeface="微软雅黑" panose="020B0503020204020204" pitchFamily="34" charset="-122"/>
              <a:ea typeface="微软雅黑" panose="020B0503020204020204" pitchFamily="34" charset="-122"/>
            </a:endParaRPr>
          </a:p>
        </p:txBody>
      </p:sp>
      <p:sp>
        <p:nvSpPr>
          <p:cNvPr id="4" name="矩形 3"/>
          <p:cNvSpPr/>
          <p:nvPr/>
        </p:nvSpPr>
        <p:spPr bwMode="auto">
          <a:xfrm>
            <a:off x="448924" y="438831"/>
            <a:ext cx="138223" cy="595423"/>
          </a:xfrm>
          <a:prstGeom prst="rect">
            <a:avLst/>
          </a:prstGeom>
          <a:solidFill>
            <a:srgbClr val="004F8A"/>
          </a:solidFill>
          <a:ln w="0">
            <a:noFill/>
            <a:prstDash val="solid"/>
            <a:round/>
          </a:ln>
        </p:spPr>
        <p:txBody>
          <a:bodyPr vert="horz" wrap="square" lIns="91440" tIns="45720" rIns="91440" bIns="45720" numCol="1" rtlCol="0" anchor="t" anchorCtr="0" compatLnSpc="1"/>
          <a:lstStyle/>
          <a:p>
            <a:pPr algn="l"/>
            <a:endParaRPr lang="zh-CN" altLang="en-US"/>
          </a:p>
        </p:txBody>
      </p:sp>
      <p:grpSp>
        <p:nvGrpSpPr>
          <p:cNvPr id="18" name="组合 17"/>
          <p:cNvGrpSpPr/>
          <p:nvPr/>
        </p:nvGrpSpPr>
        <p:grpSpPr>
          <a:xfrm>
            <a:off x="1006475" y="2707005"/>
            <a:ext cx="10541000" cy="1261916"/>
            <a:chOff x="1038666" y="1608010"/>
            <a:chExt cx="10540898" cy="899858"/>
          </a:xfrm>
        </p:grpSpPr>
        <p:pic>
          <p:nvPicPr>
            <p:cNvPr id="16" name="图片 15"/>
            <p:cNvPicPr>
              <a:picLocks noChangeAspect="1"/>
            </p:cNvPicPr>
            <p:nvPr/>
          </p:nvPicPr>
          <p:blipFill>
            <a:blip r:embed="rId2" cstate="print"/>
            <a:stretch>
              <a:fillRect/>
            </a:stretch>
          </p:blipFill>
          <p:spPr>
            <a:xfrm>
              <a:off x="1038666" y="1608010"/>
              <a:ext cx="10540898" cy="899736"/>
            </a:xfrm>
            <a:prstGeom prst="rect">
              <a:avLst/>
            </a:prstGeom>
          </p:spPr>
        </p:pic>
        <p:sp>
          <p:nvSpPr>
            <p:cNvPr id="5" name="矩形 4"/>
            <p:cNvSpPr/>
            <p:nvPr/>
          </p:nvSpPr>
          <p:spPr>
            <a:xfrm>
              <a:off x="1219664" y="1644357"/>
              <a:ext cx="10178902" cy="863511"/>
            </a:xfrm>
            <a:prstGeom prst="rect">
              <a:avLst/>
            </a:prstGeom>
          </p:spPr>
          <p:txBody>
            <a:bodyPr wrap="square">
              <a:spAutoFit/>
            </a:bodyPr>
            <a:lstStyle/>
            <a:p>
              <a:pPr algn="just">
                <a:lnSpc>
                  <a:spcPct val="130000"/>
                </a:lnSpc>
              </a:pPr>
              <a:r>
                <a:rPr sz="2800" dirty="0" err="1" smtClean="0">
                  <a:solidFill>
                    <a:srgbClr val="002060"/>
                  </a:solidFill>
                  <a:latin typeface="微软雅黑" panose="020B0503020204020204" pitchFamily="34" charset="-122"/>
                  <a:ea typeface="微软雅黑" panose="020B0503020204020204" pitchFamily="34" charset="-122"/>
                </a:rPr>
                <a:t>国家</a:t>
              </a:r>
              <a:r>
                <a:rPr sz="2800" dirty="0" err="1">
                  <a:solidFill>
                    <a:srgbClr val="002060"/>
                  </a:solidFill>
                  <a:latin typeface="微软雅黑" panose="020B0503020204020204" pitchFamily="34" charset="-122"/>
                  <a:ea typeface="微软雅黑" panose="020B0503020204020204" pitchFamily="34" charset="-122"/>
                </a:rPr>
                <a:t>、省有关部门首次认定为国家级、省级工业设计中心（企业）文件</a:t>
              </a:r>
              <a:r>
                <a:rPr sz="2800" dirty="0">
                  <a:solidFill>
                    <a:srgbClr val="002060"/>
                  </a:solidFill>
                  <a:latin typeface="微软雅黑" panose="020B0503020204020204" pitchFamily="34" charset="-122"/>
                  <a:ea typeface="微软雅黑" panose="020B0503020204020204" pitchFamily="34" charset="-122"/>
                </a:rPr>
                <a:t>。</a:t>
              </a:r>
            </a:p>
          </p:txBody>
        </p:sp>
      </p:grpSp>
      <p:sp>
        <p:nvSpPr>
          <p:cNvPr id="100" name="文本框 99"/>
          <p:cNvSpPr txBox="1"/>
          <p:nvPr/>
        </p:nvSpPr>
        <p:spPr>
          <a:xfrm>
            <a:off x="1006475" y="1491298"/>
            <a:ext cx="5080000" cy="521970"/>
          </a:xfrm>
          <a:prstGeom prst="rect">
            <a:avLst/>
          </a:prstGeom>
          <a:noFill/>
          <a:ln w="9525">
            <a:noFill/>
          </a:ln>
        </p:spPr>
        <p:txBody>
          <a:bodyPr>
            <a:spAutoFit/>
          </a:bodyPr>
          <a:lstStyle/>
          <a:p>
            <a:pPr indent="0"/>
            <a:r>
              <a:rPr lang="en-US" sz="2800" dirty="0">
                <a:solidFill>
                  <a:srgbClr val="002060"/>
                </a:solidFill>
                <a:latin typeface="微软雅黑" panose="020B0503020204020204" pitchFamily="34" charset="-122"/>
                <a:ea typeface="微软雅黑" panose="020B0503020204020204" pitchFamily="34" charset="-122"/>
              </a:rPr>
              <a:t>2</a:t>
            </a:r>
            <a:r>
              <a:rPr sz="2800" dirty="0">
                <a:solidFill>
                  <a:srgbClr val="002060"/>
                </a:solidFill>
                <a:latin typeface="微软雅黑" panose="020B0503020204020204" pitchFamily="34" charset="-122"/>
                <a:ea typeface="微软雅黑" panose="020B0503020204020204" pitchFamily="34" charset="-122"/>
              </a:rPr>
              <a:t>. </a:t>
            </a:r>
            <a:r>
              <a:rPr sz="2800" dirty="0">
                <a:solidFill>
                  <a:srgbClr val="002060"/>
                </a:solidFill>
                <a:latin typeface="微软雅黑" panose="020B0503020204020204" pitchFamily="34" charset="-122"/>
                <a:ea typeface="微软雅黑" panose="020B0503020204020204" pitchFamily="34" charset="-122"/>
                <a:sym typeface="+mn-ea"/>
              </a:rPr>
              <a:t>证明材料</a:t>
            </a:r>
            <a:endParaRPr sz="2800" dirty="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3420" y="413385"/>
            <a:ext cx="11313795" cy="645160"/>
          </a:xfrm>
          <a:prstGeom prst="rect">
            <a:avLst/>
          </a:prstGeom>
        </p:spPr>
        <p:txBody>
          <a:bodyPr wrap="square">
            <a:spAutoFit/>
          </a:bodyPr>
          <a:lstStyle/>
          <a:p>
            <a:r>
              <a:rPr lang="zh-CN" altLang="en-US" sz="3600" b="1" kern="100" dirty="0">
                <a:solidFill>
                  <a:srgbClr val="004F8A"/>
                </a:solidFill>
                <a:latin typeface="微软雅黑" panose="020B0503020204020204" pitchFamily="34" charset="-122"/>
                <a:ea typeface="微软雅黑" panose="020B0503020204020204" pitchFamily="34" charset="-122"/>
              </a:rPr>
              <a:t>（六）质量标杆企业奖励（支持方向类别</a:t>
            </a:r>
            <a:r>
              <a:rPr lang="zh-CN" altLang="en-US" sz="3600" b="1" kern="100" dirty="0" smtClean="0">
                <a:solidFill>
                  <a:srgbClr val="004F8A"/>
                </a:solidFill>
                <a:latin typeface="微软雅黑" panose="020B0503020204020204" pitchFamily="34" charset="-122"/>
                <a:ea typeface="微软雅黑" panose="020B0503020204020204" pitchFamily="34" charset="-122"/>
              </a:rPr>
              <a:t>：</a:t>
            </a:r>
            <a:r>
              <a:rPr lang="en-US" altLang="zh-CN" sz="3600" b="1" kern="100" dirty="0" smtClean="0">
                <a:solidFill>
                  <a:srgbClr val="004F8A"/>
                </a:solidFill>
                <a:latin typeface="微软雅黑" panose="020B0503020204020204" pitchFamily="34" charset="-122"/>
                <a:ea typeface="微软雅黑" panose="020B0503020204020204" pitchFamily="34" charset="-122"/>
              </a:rPr>
              <a:t>25</a:t>
            </a:r>
            <a:r>
              <a:rPr lang="zh-CN" altLang="en-US" sz="3600" b="1" kern="100" dirty="0" smtClean="0">
                <a:solidFill>
                  <a:srgbClr val="004F8A"/>
                </a:solidFill>
                <a:latin typeface="微软雅黑" panose="020B0503020204020204" pitchFamily="34" charset="-122"/>
                <a:ea typeface="微软雅黑" panose="020B0503020204020204" pitchFamily="34" charset="-122"/>
              </a:rPr>
              <a:t>）</a:t>
            </a:r>
            <a:endParaRPr lang="zh-CN" altLang="en-US" sz="3600" b="1" kern="100" dirty="0">
              <a:solidFill>
                <a:srgbClr val="004F8A"/>
              </a:solidFill>
              <a:latin typeface="微软雅黑" panose="020B0503020204020204" pitchFamily="34" charset="-122"/>
              <a:ea typeface="微软雅黑" panose="020B0503020204020204" pitchFamily="34" charset="-122"/>
            </a:endParaRPr>
          </a:p>
        </p:txBody>
      </p:sp>
      <p:sp>
        <p:nvSpPr>
          <p:cNvPr id="4" name="矩形 3"/>
          <p:cNvSpPr/>
          <p:nvPr/>
        </p:nvSpPr>
        <p:spPr bwMode="auto">
          <a:xfrm>
            <a:off x="448924" y="438831"/>
            <a:ext cx="138223" cy="595423"/>
          </a:xfrm>
          <a:prstGeom prst="rect">
            <a:avLst/>
          </a:prstGeom>
          <a:solidFill>
            <a:srgbClr val="004F8A"/>
          </a:solidFill>
          <a:ln w="0">
            <a:noFill/>
            <a:prstDash val="solid"/>
            <a:round/>
          </a:ln>
        </p:spPr>
        <p:txBody>
          <a:bodyPr vert="horz" wrap="square" lIns="91440" tIns="45720" rIns="91440" bIns="45720" numCol="1" rtlCol="0" anchor="t" anchorCtr="0" compatLnSpc="1"/>
          <a:lstStyle/>
          <a:p>
            <a:pPr algn="l"/>
            <a:endParaRPr lang="zh-CN" altLang="en-US"/>
          </a:p>
        </p:txBody>
      </p:sp>
      <p:grpSp>
        <p:nvGrpSpPr>
          <p:cNvPr id="18" name="组合 17"/>
          <p:cNvGrpSpPr/>
          <p:nvPr/>
        </p:nvGrpSpPr>
        <p:grpSpPr>
          <a:xfrm>
            <a:off x="825500" y="2013585"/>
            <a:ext cx="10721975" cy="4392930"/>
            <a:chOff x="857693" y="1608010"/>
            <a:chExt cx="10721871" cy="3132549"/>
          </a:xfrm>
        </p:grpSpPr>
        <p:pic>
          <p:nvPicPr>
            <p:cNvPr id="16" name="图片 15"/>
            <p:cNvPicPr>
              <a:picLocks noChangeAspect="1"/>
            </p:cNvPicPr>
            <p:nvPr/>
          </p:nvPicPr>
          <p:blipFill>
            <a:blip r:embed="rId3" cstate="print"/>
            <a:stretch>
              <a:fillRect/>
            </a:stretch>
          </p:blipFill>
          <p:spPr>
            <a:xfrm>
              <a:off x="1038666" y="1608010"/>
              <a:ext cx="10540898" cy="899736"/>
            </a:xfrm>
            <a:prstGeom prst="rect">
              <a:avLst/>
            </a:prstGeom>
          </p:spPr>
        </p:pic>
        <p:sp>
          <p:nvSpPr>
            <p:cNvPr id="5" name="矩形 4"/>
            <p:cNvSpPr/>
            <p:nvPr/>
          </p:nvSpPr>
          <p:spPr>
            <a:xfrm>
              <a:off x="1219664" y="1644357"/>
              <a:ext cx="10178902" cy="863511"/>
            </a:xfrm>
            <a:prstGeom prst="rect">
              <a:avLst/>
            </a:prstGeom>
          </p:spPr>
          <p:txBody>
            <a:bodyPr wrap="square">
              <a:spAutoFit/>
            </a:bodyPr>
            <a:lstStyle/>
            <a:p>
              <a:pPr algn="just">
                <a:lnSpc>
                  <a:spcPct val="130000"/>
                </a:lnSpc>
              </a:pPr>
              <a:r>
                <a:rPr lang="en-US" sz="2800" dirty="0" smtClean="0">
                  <a:solidFill>
                    <a:srgbClr val="002060"/>
                  </a:solidFill>
                  <a:latin typeface="微软雅黑" panose="020B0503020204020204" pitchFamily="34" charset="-122"/>
                  <a:ea typeface="微软雅黑" panose="020B0503020204020204" pitchFamily="34" charset="-122"/>
                </a:rPr>
                <a:t> </a:t>
              </a:r>
              <a:r>
                <a:rPr sz="2800" dirty="0">
                  <a:solidFill>
                    <a:srgbClr val="002060"/>
                  </a:solidFill>
                  <a:latin typeface="微软雅黑" panose="020B0503020204020204" pitchFamily="34" charset="-122"/>
                  <a:ea typeface="微软雅黑" panose="020B0503020204020204" pitchFamily="34" charset="-122"/>
                </a:rPr>
                <a:t>对被国家、省推广的质量标杆企业,分别给予100万元、40万元的</a:t>
              </a:r>
              <a:r>
                <a:rPr sz="2800" dirty="0">
                  <a:solidFill>
                    <a:srgbClr val="FF0000"/>
                  </a:solidFill>
                  <a:latin typeface="微软雅黑" panose="020B0503020204020204" pitchFamily="34" charset="-122"/>
                  <a:ea typeface="微软雅黑" panose="020B0503020204020204" pitchFamily="34" charset="-122"/>
                </a:rPr>
                <a:t>一次性</a:t>
              </a:r>
              <a:r>
                <a:rPr sz="2800" dirty="0">
                  <a:solidFill>
                    <a:srgbClr val="002060"/>
                  </a:solidFill>
                  <a:latin typeface="微软雅黑" panose="020B0503020204020204" pitchFamily="34" charset="-122"/>
                  <a:ea typeface="微软雅黑" panose="020B0503020204020204" pitchFamily="34" charset="-122"/>
                </a:rPr>
                <a:t>奖励。</a:t>
              </a:r>
            </a:p>
          </p:txBody>
        </p:sp>
        <p:pic>
          <p:nvPicPr>
            <p:cNvPr id="6" name="图片 5"/>
            <p:cNvPicPr>
              <a:picLocks noChangeAspect="1"/>
            </p:cNvPicPr>
            <p:nvPr/>
          </p:nvPicPr>
          <p:blipFill>
            <a:blip r:embed="rId3" cstate="print"/>
            <a:stretch>
              <a:fillRect/>
            </a:stretch>
          </p:blipFill>
          <p:spPr>
            <a:xfrm>
              <a:off x="857693" y="3302430"/>
              <a:ext cx="10540898" cy="1438129"/>
            </a:xfrm>
            <a:prstGeom prst="rect">
              <a:avLst/>
            </a:prstGeom>
          </p:spPr>
        </p:pic>
        <p:sp>
          <p:nvSpPr>
            <p:cNvPr id="7" name="矩形 6"/>
            <p:cNvSpPr/>
            <p:nvPr/>
          </p:nvSpPr>
          <p:spPr>
            <a:xfrm>
              <a:off x="1039326" y="3590088"/>
              <a:ext cx="10178902" cy="464132"/>
            </a:xfrm>
            <a:prstGeom prst="rect">
              <a:avLst/>
            </a:prstGeom>
          </p:spPr>
          <p:txBody>
            <a:bodyPr wrap="square">
              <a:spAutoFit/>
            </a:bodyPr>
            <a:lstStyle/>
            <a:p>
              <a:pPr algn="just">
                <a:lnSpc>
                  <a:spcPct val="130000"/>
                </a:lnSpc>
              </a:pPr>
              <a:r>
                <a:rPr lang="en-US" sz="2800" dirty="0">
                  <a:solidFill>
                    <a:srgbClr val="002060"/>
                  </a:solidFill>
                  <a:latin typeface="微软雅黑" panose="020B0503020204020204" pitchFamily="34" charset="-122"/>
                  <a:ea typeface="微软雅黑" panose="020B0503020204020204" pitchFamily="34" charset="-122"/>
                </a:rPr>
                <a:t> </a:t>
              </a:r>
              <a:r>
                <a:rPr sz="2800" dirty="0" err="1" smtClean="0">
                  <a:solidFill>
                    <a:srgbClr val="002060"/>
                  </a:solidFill>
                  <a:latin typeface="微软雅黑" panose="020B0503020204020204" pitchFamily="34" charset="-122"/>
                  <a:ea typeface="微软雅黑" panose="020B0503020204020204" pitchFamily="34" charset="-122"/>
                </a:rPr>
                <a:t>国家</a:t>
              </a:r>
              <a:r>
                <a:rPr sz="2800" dirty="0" err="1">
                  <a:solidFill>
                    <a:srgbClr val="002060"/>
                  </a:solidFill>
                  <a:latin typeface="微软雅黑" panose="020B0503020204020204" pitchFamily="34" charset="-122"/>
                  <a:ea typeface="微软雅黑" panose="020B0503020204020204" pitchFamily="34" charset="-122"/>
                </a:rPr>
                <a:t>、省有关部门认定的质量标杆名单文件</a:t>
              </a:r>
              <a:r>
                <a:rPr sz="2800" dirty="0">
                  <a:solidFill>
                    <a:srgbClr val="002060"/>
                  </a:solidFill>
                  <a:latin typeface="微软雅黑" panose="020B0503020204020204" pitchFamily="34" charset="-122"/>
                  <a:ea typeface="微软雅黑" panose="020B0503020204020204" pitchFamily="34" charset="-122"/>
                </a:rPr>
                <a:t>。</a:t>
              </a:r>
            </a:p>
          </p:txBody>
        </p:sp>
      </p:grpSp>
      <p:sp>
        <p:nvSpPr>
          <p:cNvPr id="100" name="文本框 99"/>
          <p:cNvSpPr txBox="1"/>
          <p:nvPr/>
        </p:nvSpPr>
        <p:spPr>
          <a:xfrm>
            <a:off x="1006475" y="1373823"/>
            <a:ext cx="5080000" cy="521970"/>
          </a:xfrm>
          <a:prstGeom prst="rect">
            <a:avLst/>
          </a:prstGeom>
          <a:noFill/>
          <a:ln w="9525">
            <a:noFill/>
          </a:ln>
        </p:spPr>
        <p:txBody>
          <a:bodyPr>
            <a:spAutoFit/>
          </a:bodyPr>
          <a:lstStyle/>
          <a:p>
            <a:pPr indent="0"/>
            <a:r>
              <a:rPr sz="2800" dirty="0">
                <a:solidFill>
                  <a:srgbClr val="002060"/>
                </a:solidFill>
                <a:latin typeface="微软雅黑" panose="020B0503020204020204" pitchFamily="34" charset="-122"/>
                <a:ea typeface="微软雅黑" panose="020B0503020204020204" pitchFamily="34" charset="-122"/>
              </a:rPr>
              <a:t>1. 政策标准</a:t>
            </a:r>
          </a:p>
        </p:txBody>
      </p:sp>
      <p:sp>
        <p:nvSpPr>
          <p:cNvPr id="10" name="文本框 9"/>
          <p:cNvSpPr txBox="1"/>
          <p:nvPr/>
        </p:nvSpPr>
        <p:spPr>
          <a:xfrm>
            <a:off x="1007110" y="3571558"/>
            <a:ext cx="5080000" cy="521970"/>
          </a:xfrm>
          <a:prstGeom prst="rect">
            <a:avLst/>
          </a:prstGeom>
          <a:noFill/>
          <a:ln w="9525">
            <a:noFill/>
          </a:ln>
        </p:spPr>
        <p:txBody>
          <a:bodyPr>
            <a:spAutoFit/>
          </a:bodyPr>
          <a:lstStyle/>
          <a:p>
            <a:pPr indent="0"/>
            <a:r>
              <a:rPr lang="en-US" sz="2800" dirty="0">
                <a:solidFill>
                  <a:srgbClr val="002060"/>
                </a:solidFill>
                <a:latin typeface="微软雅黑" panose="020B0503020204020204" pitchFamily="34" charset="-122"/>
                <a:ea typeface="微软雅黑" panose="020B0503020204020204" pitchFamily="34" charset="-122"/>
              </a:rPr>
              <a:t>2</a:t>
            </a:r>
            <a:r>
              <a:rPr sz="2800" dirty="0">
                <a:solidFill>
                  <a:srgbClr val="002060"/>
                </a:solidFill>
                <a:latin typeface="微软雅黑" panose="020B0503020204020204" pitchFamily="34" charset="-122"/>
                <a:ea typeface="微软雅黑" panose="020B0503020204020204" pitchFamily="34" charset="-122"/>
              </a:rPr>
              <a:t>. </a:t>
            </a:r>
            <a:r>
              <a:rPr sz="2800" dirty="0">
                <a:solidFill>
                  <a:srgbClr val="002060"/>
                </a:solidFill>
                <a:latin typeface="微软雅黑" panose="020B0503020204020204" pitchFamily="34" charset="-122"/>
                <a:ea typeface="微软雅黑" panose="020B0503020204020204" pitchFamily="34" charset="-122"/>
                <a:sym typeface="+mn-ea"/>
              </a:rPr>
              <a:t>证明材料</a:t>
            </a:r>
            <a:endParaRPr sz="2800" dirty="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stretch>
            <a:fillRect/>
          </a:stretch>
        </p:blipFill>
        <p:spPr>
          <a:xfrm>
            <a:off x="0" y="0"/>
            <a:ext cx="12192000" cy="6858000"/>
          </a:xfrm>
          <a:prstGeom prst="rect">
            <a:avLst/>
          </a:prstGeom>
        </p:spPr>
      </p:pic>
      <p:sp>
        <p:nvSpPr>
          <p:cNvPr id="3" name="矩形 2"/>
          <p:cNvSpPr/>
          <p:nvPr/>
        </p:nvSpPr>
        <p:spPr>
          <a:xfrm>
            <a:off x="748665" y="2522855"/>
            <a:ext cx="10501630" cy="1322070"/>
          </a:xfrm>
          <a:prstGeom prst="rect">
            <a:avLst/>
          </a:prstGeom>
        </p:spPr>
        <p:txBody>
          <a:bodyPr wrap="square">
            <a:spAutoFit/>
          </a:bodyPr>
          <a:lstStyle/>
          <a:p>
            <a:pPr algn="ctr"/>
            <a:r>
              <a:rPr lang="zh-CN" altLang="zh-CN" sz="4000" b="1" kern="100" dirty="0" smtClean="0">
                <a:solidFill>
                  <a:schemeClr val="bg1"/>
                </a:solidFill>
                <a:latin typeface="微软雅黑" panose="020B0503020204020204" pitchFamily="34" charset="-122"/>
                <a:ea typeface="微软雅黑" panose="020B0503020204020204" pitchFamily="34" charset="-122"/>
              </a:rPr>
              <a:t>三</a:t>
            </a:r>
            <a:r>
              <a:rPr lang="zh-CN" altLang="zh-CN" sz="4000" b="1" kern="100" dirty="0">
                <a:solidFill>
                  <a:schemeClr val="bg1"/>
                </a:solidFill>
                <a:latin typeface="微软雅黑" panose="020B0503020204020204" pitchFamily="34" charset="-122"/>
                <a:ea typeface="微软雅黑" panose="020B0503020204020204" pitchFamily="34" charset="-122"/>
              </a:rPr>
              <a:t>、</a:t>
            </a:r>
            <a:r>
              <a:rPr lang="zh-CN" altLang="zh-CN" sz="4000" b="1" kern="100" dirty="0" smtClean="0">
                <a:solidFill>
                  <a:schemeClr val="bg1"/>
                </a:solidFill>
                <a:latin typeface="微软雅黑" panose="020B0503020204020204" pitchFamily="34" charset="-122"/>
                <a:ea typeface="微软雅黑" panose="020B0503020204020204" pitchFamily="34" charset="-122"/>
              </a:rPr>
              <a:t>201</a:t>
            </a:r>
            <a:r>
              <a:rPr lang="en-US" altLang="zh-CN" sz="4000" b="1" kern="100" dirty="0" smtClean="0">
                <a:solidFill>
                  <a:schemeClr val="bg1"/>
                </a:solidFill>
                <a:latin typeface="微软雅黑" panose="020B0503020204020204" pitchFamily="34" charset="-122"/>
                <a:ea typeface="微软雅黑" panose="020B0503020204020204" pitchFamily="34" charset="-122"/>
              </a:rPr>
              <a:t>9</a:t>
            </a:r>
            <a:r>
              <a:rPr lang="zh-CN" altLang="zh-CN" sz="4000" b="1" kern="100" dirty="0" smtClean="0">
                <a:solidFill>
                  <a:schemeClr val="bg1"/>
                </a:solidFill>
                <a:latin typeface="微软雅黑" panose="020B0503020204020204" pitchFamily="34" charset="-122"/>
                <a:ea typeface="微软雅黑" panose="020B0503020204020204" pitchFamily="34" charset="-122"/>
              </a:rPr>
              <a:t>年</a:t>
            </a:r>
            <a:r>
              <a:rPr lang="zh-CN" altLang="zh-CN" sz="4000" b="1" kern="100" dirty="0">
                <a:solidFill>
                  <a:schemeClr val="bg1"/>
                </a:solidFill>
                <a:latin typeface="微软雅黑" panose="020B0503020204020204" pitchFamily="34" charset="-122"/>
                <a:ea typeface="微软雅黑" panose="020B0503020204020204" pitchFamily="34" charset="-122"/>
              </a:rPr>
              <a:t>度郑州市重点产业急需紧缺人才相关政策</a:t>
            </a:r>
          </a:p>
        </p:txBody>
      </p:sp>
      <p:cxnSp>
        <p:nvCxnSpPr>
          <p:cNvPr id="5" name="直接连接符 4"/>
          <p:cNvCxnSpPr/>
          <p:nvPr/>
        </p:nvCxnSpPr>
        <p:spPr>
          <a:xfrm flipV="1">
            <a:off x="470647" y="2325189"/>
            <a:ext cx="10724222" cy="115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09282" y="3832412"/>
            <a:ext cx="11055404" cy="8068"/>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3420" y="413385"/>
            <a:ext cx="10804525" cy="645160"/>
          </a:xfrm>
          <a:prstGeom prst="rect">
            <a:avLst/>
          </a:prstGeom>
        </p:spPr>
        <p:txBody>
          <a:bodyPr wrap="square">
            <a:spAutoFit/>
          </a:bodyPr>
          <a:lstStyle/>
          <a:p>
            <a:r>
              <a:rPr lang="zh-CN" altLang="en-US" sz="3600" b="1" kern="100" dirty="0">
                <a:solidFill>
                  <a:srgbClr val="004F8A"/>
                </a:solidFill>
                <a:latin typeface="微软雅黑" panose="020B0503020204020204" pitchFamily="34" charset="-122"/>
                <a:ea typeface="微软雅黑" panose="020B0503020204020204" pitchFamily="34" charset="-122"/>
              </a:rPr>
              <a:t>郑州市重点产业急需紧缺人才政策</a:t>
            </a:r>
          </a:p>
        </p:txBody>
      </p:sp>
      <p:sp>
        <p:nvSpPr>
          <p:cNvPr id="4" name="矩形 3"/>
          <p:cNvSpPr/>
          <p:nvPr/>
        </p:nvSpPr>
        <p:spPr bwMode="auto">
          <a:xfrm>
            <a:off x="448924" y="438831"/>
            <a:ext cx="138223" cy="595423"/>
          </a:xfrm>
          <a:prstGeom prst="rect">
            <a:avLst/>
          </a:prstGeom>
          <a:solidFill>
            <a:srgbClr val="004F8A"/>
          </a:solidFill>
          <a:ln w="0">
            <a:noFill/>
            <a:prstDash val="solid"/>
            <a:round/>
          </a:ln>
        </p:spPr>
        <p:txBody>
          <a:bodyPr vert="horz" wrap="square" lIns="91440" tIns="45720" rIns="91440" bIns="45720" numCol="1" rtlCol="0" anchor="t" anchorCtr="0" compatLnSpc="1"/>
          <a:lstStyle/>
          <a:p>
            <a:pPr algn="l"/>
            <a:endParaRPr lang="zh-CN" altLang="en-US"/>
          </a:p>
        </p:txBody>
      </p:sp>
      <p:grpSp>
        <p:nvGrpSpPr>
          <p:cNvPr id="18" name="组合 17"/>
          <p:cNvGrpSpPr/>
          <p:nvPr/>
        </p:nvGrpSpPr>
        <p:grpSpPr>
          <a:xfrm>
            <a:off x="825500" y="2212340"/>
            <a:ext cx="10541000" cy="2710180"/>
            <a:chOff x="857693" y="1749740"/>
            <a:chExt cx="10540898" cy="1932599"/>
          </a:xfrm>
        </p:grpSpPr>
        <p:pic>
          <p:nvPicPr>
            <p:cNvPr id="16" name="图片 15"/>
            <p:cNvPicPr>
              <a:picLocks noChangeAspect="1"/>
            </p:cNvPicPr>
            <p:nvPr/>
          </p:nvPicPr>
          <p:blipFill>
            <a:blip r:embed="rId2" cstate="print"/>
            <a:stretch>
              <a:fillRect/>
            </a:stretch>
          </p:blipFill>
          <p:spPr>
            <a:xfrm>
              <a:off x="857693" y="1749740"/>
              <a:ext cx="10540898" cy="1932599"/>
            </a:xfrm>
            <a:prstGeom prst="rect">
              <a:avLst/>
            </a:prstGeom>
          </p:spPr>
        </p:pic>
        <p:sp>
          <p:nvSpPr>
            <p:cNvPr id="5" name="矩形 4"/>
            <p:cNvSpPr/>
            <p:nvPr/>
          </p:nvSpPr>
          <p:spPr>
            <a:xfrm>
              <a:off x="1038691" y="1967212"/>
              <a:ext cx="10178902" cy="1661818"/>
            </a:xfrm>
            <a:prstGeom prst="rect">
              <a:avLst/>
            </a:prstGeom>
          </p:spPr>
          <p:txBody>
            <a:bodyPr wrap="square">
              <a:spAutoFit/>
            </a:bodyPr>
            <a:lstStyle/>
            <a:p>
              <a:pPr algn="just">
                <a:lnSpc>
                  <a:spcPct val="130000"/>
                </a:lnSpc>
              </a:pPr>
              <a:r>
                <a:rPr sz="2800" dirty="0" smtClean="0">
                  <a:solidFill>
                    <a:srgbClr val="002060"/>
                  </a:solidFill>
                  <a:latin typeface="微软雅黑" panose="020B0503020204020204" pitchFamily="34" charset="-122"/>
                  <a:ea typeface="微软雅黑" panose="020B0503020204020204" pitchFamily="34" charset="-122"/>
                </a:rPr>
                <a:t>对重点产业人才中</a:t>
              </a:r>
              <a:r>
                <a:rPr sz="2800" dirty="0">
                  <a:solidFill>
                    <a:srgbClr val="002060"/>
                  </a:solidFill>
                  <a:latin typeface="微软雅黑" panose="020B0503020204020204" pitchFamily="34" charset="-122"/>
                  <a:ea typeface="微软雅黑" panose="020B0503020204020204" pitchFamily="34" charset="-122"/>
                </a:rPr>
                <a:t>,满足企业生产经营管理、创新项目所需,拥有相关专业背景的急需紧缺人才,给予5-10万元奖励(企业高层生产经营管理、技术创新人才奖励10万元,其他急需紧缺人才奖励5万元)。</a:t>
              </a:r>
            </a:p>
          </p:txBody>
        </p:sp>
      </p:grpSp>
      <p:sp>
        <p:nvSpPr>
          <p:cNvPr id="100" name="文本框 99"/>
          <p:cNvSpPr txBox="1"/>
          <p:nvPr/>
        </p:nvSpPr>
        <p:spPr>
          <a:xfrm>
            <a:off x="1006475" y="1373823"/>
            <a:ext cx="5080000" cy="521970"/>
          </a:xfrm>
          <a:prstGeom prst="rect">
            <a:avLst/>
          </a:prstGeom>
          <a:noFill/>
          <a:ln w="9525">
            <a:noFill/>
          </a:ln>
        </p:spPr>
        <p:txBody>
          <a:bodyPr>
            <a:spAutoFit/>
          </a:bodyPr>
          <a:lstStyle/>
          <a:p>
            <a:pPr indent="0"/>
            <a:r>
              <a:rPr sz="2800" dirty="0">
                <a:solidFill>
                  <a:srgbClr val="002060"/>
                </a:solidFill>
                <a:latin typeface="微软雅黑" panose="020B0503020204020204" pitchFamily="34" charset="-122"/>
                <a:ea typeface="微软雅黑" panose="020B0503020204020204" pitchFamily="34" charset="-122"/>
              </a:rPr>
              <a:t>1. 政策标准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3420" y="413385"/>
            <a:ext cx="10804525" cy="645160"/>
          </a:xfrm>
          <a:prstGeom prst="rect">
            <a:avLst/>
          </a:prstGeom>
        </p:spPr>
        <p:txBody>
          <a:bodyPr wrap="square">
            <a:spAutoFit/>
          </a:bodyPr>
          <a:lstStyle/>
          <a:p>
            <a:r>
              <a:rPr lang="zh-CN" altLang="en-US" sz="3600" b="1" kern="100" dirty="0">
                <a:solidFill>
                  <a:srgbClr val="004F8A"/>
                </a:solidFill>
                <a:latin typeface="微软雅黑" panose="020B0503020204020204" pitchFamily="34" charset="-122"/>
                <a:ea typeface="微软雅黑" panose="020B0503020204020204" pitchFamily="34" charset="-122"/>
                <a:sym typeface="+mn-ea"/>
              </a:rPr>
              <a:t>郑州市重点产业急需紧缺人才政策</a:t>
            </a:r>
            <a:endParaRPr lang="zh-CN" altLang="en-US" sz="3600" b="1" kern="100" dirty="0">
              <a:solidFill>
                <a:srgbClr val="004F8A"/>
              </a:solidFill>
              <a:latin typeface="微软雅黑" panose="020B0503020204020204" pitchFamily="34" charset="-122"/>
              <a:ea typeface="微软雅黑" panose="020B0503020204020204" pitchFamily="34" charset="-122"/>
            </a:endParaRPr>
          </a:p>
        </p:txBody>
      </p:sp>
      <p:sp>
        <p:nvSpPr>
          <p:cNvPr id="4" name="矩形 3"/>
          <p:cNvSpPr/>
          <p:nvPr/>
        </p:nvSpPr>
        <p:spPr bwMode="auto">
          <a:xfrm>
            <a:off x="448924" y="438831"/>
            <a:ext cx="138223" cy="595423"/>
          </a:xfrm>
          <a:prstGeom prst="rect">
            <a:avLst/>
          </a:prstGeom>
          <a:solidFill>
            <a:srgbClr val="004F8A"/>
          </a:solidFill>
          <a:ln w="0">
            <a:noFill/>
            <a:prstDash val="solid"/>
            <a:round/>
          </a:ln>
        </p:spPr>
        <p:txBody>
          <a:bodyPr vert="horz" wrap="square" lIns="91440" tIns="45720" rIns="91440" bIns="45720" numCol="1" rtlCol="0" anchor="t" anchorCtr="0" compatLnSpc="1"/>
          <a:lstStyle/>
          <a:p>
            <a:pPr algn="l"/>
            <a:endParaRPr lang="zh-CN" altLang="en-US"/>
          </a:p>
        </p:txBody>
      </p:sp>
      <p:grpSp>
        <p:nvGrpSpPr>
          <p:cNvPr id="18" name="组合 17"/>
          <p:cNvGrpSpPr/>
          <p:nvPr/>
        </p:nvGrpSpPr>
        <p:grpSpPr>
          <a:xfrm>
            <a:off x="825500" y="2056765"/>
            <a:ext cx="10541000" cy="4569633"/>
            <a:chOff x="857693" y="1749740"/>
            <a:chExt cx="10540898" cy="3258554"/>
          </a:xfrm>
        </p:grpSpPr>
        <p:pic>
          <p:nvPicPr>
            <p:cNvPr id="16" name="图片 15"/>
            <p:cNvPicPr>
              <a:picLocks noChangeAspect="1"/>
            </p:cNvPicPr>
            <p:nvPr/>
          </p:nvPicPr>
          <p:blipFill>
            <a:blip r:embed="rId2" cstate="print"/>
            <a:stretch>
              <a:fillRect/>
            </a:stretch>
          </p:blipFill>
          <p:spPr>
            <a:xfrm>
              <a:off x="857693" y="1749740"/>
              <a:ext cx="10540898" cy="2981310"/>
            </a:xfrm>
            <a:prstGeom prst="rect">
              <a:avLst/>
            </a:prstGeom>
          </p:spPr>
        </p:pic>
        <p:sp>
          <p:nvSpPr>
            <p:cNvPr id="5" name="矩形 4"/>
            <p:cNvSpPr/>
            <p:nvPr/>
          </p:nvSpPr>
          <p:spPr>
            <a:xfrm>
              <a:off x="1038056" y="1749863"/>
              <a:ext cx="10178902" cy="3258431"/>
            </a:xfrm>
            <a:prstGeom prst="rect">
              <a:avLst/>
            </a:prstGeom>
          </p:spPr>
          <p:txBody>
            <a:bodyPr wrap="square">
              <a:spAutoFit/>
            </a:bodyPr>
            <a:lstStyle/>
            <a:p>
              <a:pPr algn="just">
                <a:lnSpc>
                  <a:spcPct val="130000"/>
                </a:lnSpc>
              </a:pPr>
              <a:r>
                <a:rPr sz="2800" dirty="0">
                  <a:solidFill>
                    <a:srgbClr val="002060"/>
                  </a:solidFill>
                  <a:latin typeface="微软雅黑" panose="020B0503020204020204" pitchFamily="34" charset="-122"/>
                  <a:ea typeface="微软雅黑" panose="020B0503020204020204" pitchFamily="34" charset="-122"/>
                </a:rPr>
                <a:t>（1）申请人身份证；</a:t>
              </a:r>
            </a:p>
            <a:p>
              <a:pPr algn="just">
                <a:lnSpc>
                  <a:spcPct val="130000"/>
                </a:lnSpc>
              </a:pPr>
              <a:r>
                <a:rPr sz="2800" dirty="0">
                  <a:solidFill>
                    <a:srgbClr val="002060"/>
                  </a:solidFill>
                  <a:latin typeface="微软雅黑" panose="020B0503020204020204" pitchFamily="34" charset="-122"/>
                  <a:ea typeface="微软雅黑" panose="020B0503020204020204" pitchFamily="34" charset="-122"/>
                </a:rPr>
                <a:t>（2）学历学位证书、教育部学历证书电子注册备案表；国外、境外学历须提供教育部出具的留学回国人员学历 (学位) 认证书；</a:t>
              </a:r>
            </a:p>
            <a:p>
              <a:pPr algn="just">
                <a:lnSpc>
                  <a:spcPct val="130000"/>
                </a:lnSpc>
              </a:pPr>
              <a:r>
                <a:rPr sz="2800" dirty="0">
                  <a:solidFill>
                    <a:srgbClr val="002060"/>
                  </a:solidFill>
                  <a:latin typeface="微软雅黑" panose="020B0503020204020204" pitchFamily="34" charset="-122"/>
                  <a:ea typeface="微软雅黑" panose="020B0503020204020204" pitchFamily="34" charset="-122"/>
                </a:rPr>
                <a:t>（3）正式劳动合同（签订有效合同需2年〔含2年〕以上）；</a:t>
              </a:r>
            </a:p>
            <a:p>
              <a:pPr algn="just">
                <a:lnSpc>
                  <a:spcPct val="130000"/>
                </a:lnSpc>
              </a:pPr>
              <a:r>
                <a:rPr sz="2800" dirty="0">
                  <a:solidFill>
                    <a:srgbClr val="002060"/>
                  </a:solidFill>
                  <a:latin typeface="微软雅黑" panose="020B0503020204020204" pitchFamily="34" charset="-122"/>
                  <a:ea typeface="微软雅黑" panose="020B0503020204020204" pitchFamily="34" charset="-122"/>
                </a:rPr>
                <a:t>（4）参保证明（由企业提供3个月以上的参保缴费记录，引进人才同时提供首次在郑缴纳社保证明）；</a:t>
              </a:r>
            </a:p>
            <a:p>
              <a:pPr algn="just">
                <a:lnSpc>
                  <a:spcPct val="130000"/>
                </a:lnSpc>
              </a:pPr>
              <a:r>
                <a:rPr sz="2800" dirty="0">
                  <a:solidFill>
                    <a:srgbClr val="002060"/>
                  </a:solidFill>
                  <a:latin typeface="微软雅黑" panose="020B0503020204020204" pitchFamily="34" charset="-122"/>
                  <a:ea typeface="微软雅黑" panose="020B0503020204020204" pitchFamily="34" charset="-122"/>
                </a:rPr>
                <a:t>（5）税收完税证明；</a:t>
              </a:r>
            </a:p>
            <a:p>
              <a:pPr algn="just">
                <a:lnSpc>
                  <a:spcPct val="130000"/>
                </a:lnSpc>
              </a:pPr>
              <a:endParaRPr sz="2800" dirty="0">
                <a:solidFill>
                  <a:srgbClr val="002060"/>
                </a:solidFill>
                <a:latin typeface="微软雅黑" panose="020B0503020204020204" pitchFamily="34" charset="-122"/>
                <a:ea typeface="微软雅黑" panose="020B0503020204020204" pitchFamily="34" charset="-122"/>
              </a:endParaRPr>
            </a:p>
          </p:txBody>
        </p:sp>
      </p:grpSp>
      <p:sp>
        <p:nvSpPr>
          <p:cNvPr id="100" name="文本框 99"/>
          <p:cNvSpPr txBox="1"/>
          <p:nvPr/>
        </p:nvSpPr>
        <p:spPr>
          <a:xfrm>
            <a:off x="1006475" y="1373823"/>
            <a:ext cx="5080000" cy="521970"/>
          </a:xfrm>
          <a:prstGeom prst="rect">
            <a:avLst/>
          </a:prstGeom>
          <a:noFill/>
          <a:ln w="9525">
            <a:noFill/>
          </a:ln>
        </p:spPr>
        <p:txBody>
          <a:bodyPr>
            <a:spAutoFit/>
          </a:bodyPr>
          <a:lstStyle/>
          <a:p>
            <a:pPr indent="0"/>
            <a:r>
              <a:rPr sz="2800" dirty="0">
                <a:solidFill>
                  <a:srgbClr val="002060"/>
                </a:solidFill>
                <a:latin typeface="微软雅黑" panose="020B0503020204020204" pitchFamily="34" charset="-122"/>
                <a:ea typeface="微软雅黑" panose="020B0503020204020204" pitchFamily="34" charset="-122"/>
              </a:rPr>
              <a:t>2. </a:t>
            </a:r>
            <a:r>
              <a:rPr lang="zh-CN" sz="2800" dirty="0">
                <a:solidFill>
                  <a:srgbClr val="002060"/>
                </a:solidFill>
                <a:latin typeface="微软雅黑" panose="020B0503020204020204" pitchFamily="34" charset="-122"/>
                <a:ea typeface="微软雅黑" panose="020B0503020204020204" pitchFamily="34" charset="-122"/>
              </a:rPr>
              <a:t>申报资料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3420" y="413385"/>
            <a:ext cx="10804525" cy="645160"/>
          </a:xfrm>
          <a:prstGeom prst="rect">
            <a:avLst/>
          </a:prstGeom>
        </p:spPr>
        <p:txBody>
          <a:bodyPr wrap="square">
            <a:spAutoFit/>
          </a:bodyPr>
          <a:lstStyle/>
          <a:p>
            <a:r>
              <a:rPr lang="zh-CN" altLang="en-US" sz="3600" b="1" kern="100" dirty="0">
                <a:solidFill>
                  <a:srgbClr val="004F8A"/>
                </a:solidFill>
                <a:latin typeface="微软雅黑" panose="020B0503020204020204" pitchFamily="34" charset="-122"/>
                <a:ea typeface="微软雅黑" panose="020B0503020204020204" pitchFamily="34" charset="-122"/>
                <a:sym typeface="+mn-ea"/>
              </a:rPr>
              <a:t>郑州市重点产业急需紧缺人才政策</a:t>
            </a:r>
            <a:endParaRPr lang="zh-CN" altLang="en-US" sz="3600" b="1" kern="100" dirty="0">
              <a:solidFill>
                <a:srgbClr val="004F8A"/>
              </a:solidFill>
              <a:latin typeface="微软雅黑" panose="020B0503020204020204" pitchFamily="34" charset="-122"/>
              <a:ea typeface="微软雅黑" panose="020B0503020204020204" pitchFamily="34" charset="-122"/>
            </a:endParaRPr>
          </a:p>
        </p:txBody>
      </p:sp>
      <p:sp>
        <p:nvSpPr>
          <p:cNvPr id="4" name="矩形 3"/>
          <p:cNvSpPr/>
          <p:nvPr/>
        </p:nvSpPr>
        <p:spPr bwMode="auto">
          <a:xfrm>
            <a:off x="448924" y="438831"/>
            <a:ext cx="138223" cy="595423"/>
          </a:xfrm>
          <a:prstGeom prst="rect">
            <a:avLst/>
          </a:prstGeom>
          <a:solidFill>
            <a:srgbClr val="004F8A"/>
          </a:solidFill>
          <a:ln w="0">
            <a:noFill/>
            <a:prstDash val="solid"/>
            <a:round/>
          </a:ln>
        </p:spPr>
        <p:txBody>
          <a:bodyPr vert="horz" wrap="square" lIns="91440" tIns="45720" rIns="91440" bIns="45720" numCol="1" rtlCol="0" anchor="t" anchorCtr="0" compatLnSpc="1"/>
          <a:lstStyle/>
          <a:p>
            <a:pPr algn="l"/>
            <a:endParaRPr lang="zh-CN" altLang="en-US"/>
          </a:p>
        </p:txBody>
      </p:sp>
      <p:grpSp>
        <p:nvGrpSpPr>
          <p:cNvPr id="18" name="组合 17"/>
          <p:cNvGrpSpPr/>
          <p:nvPr/>
        </p:nvGrpSpPr>
        <p:grpSpPr>
          <a:xfrm>
            <a:off x="825500" y="1896918"/>
            <a:ext cx="10541000" cy="4792980"/>
            <a:chOff x="857693" y="1524816"/>
            <a:chExt cx="10540898" cy="3417820"/>
          </a:xfrm>
        </p:grpSpPr>
        <p:pic>
          <p:nvPicPr>
            <p:cNvPr id="16" name="图片 15"/>
            <p:cNvPicPr>
              <a:picLocks noChangeAspect="1"/>
            </p:cNvPicPr>
            <p:nvPr/>
          </p:nvPicPr>
          <p:blipFill>
            <a:blip r:embed="rId2" cstate="print"/>
            <a:stretch>
              <a:fillRect/>
            </a:stretch>
          </p:blipFill>
          <p:spPr>
            <a:xfrm>
              <a:off x="857693" y="1524816"/>
              <a:ext cx="10540898" cy="3417820"/>
            </a:xfrm>
            <a:prstGeom prst="rect">
              <a:avLst/>
            </a:prstGeom>
          </p:spPr>
        </p:pic>
        <p:sp>
          <p:nvSpPr>
            <p:cNvPr id="5" name="矩形 4"/>
            <p:cNvSpPr/>
            <p:nvPr/>
          </p:nvSpPr>
          <p:spPr>
            <a:xfrm>
              <a:off x="1038056" y="1611303"/>
              <a:ext cx="10178902" cy="3258431"/>
            </a:xfrm>
            <a:prstGeom prst="rect">
              <a:avLst/>
            </a:prstGeom>
          </p:spPr>
          <p:txBody>
            <a:bodyPr wrap="square">
              <a:spAutoFit/>
            </a:bodyPr>
            <a:lstStyle/>
            <a:p>
              <a:pPr algn="just">
                <a:lnSpc>
                  <a:spcPct val="130000"/>
                </a:lnSpc>
              </a:pPr>
              <a:r>
                <a:rPr sz="2800" dirty="0">
                  <a:solidFill>
                    <a:srgbClr val="002060"/>
                  </a:solidFill>
                  <a:latin typeface="微软雅黑" panose="020B0503020204020204" pitchFamily="34" charset="-122"/>
                  <a:ea typeface="微软雅黑" panose="020B0503020204020204" pitchFamily="34" charset="-122"/>
                </a:rPr>
                <a:t>（6）相关业绩证明材料（引进的急需紧缺人才需要按照《细则》第十二条提供相应证明材料；培养的急需紧缺人才需要按照《细则》第十三条提供相应证明材料）；</a:t>
              </a:r>
            </a:p>
            <a:p>
              <a:pPr algn="just">
                <a:lnSpc>
                  <a:spcPct val="130000"/>
                </a:lnSpc>
              </a:pPr>
              <a:r>
                <a:rPr sz="2800" dirty="0">
                  <a:solidFill>
                    <a:srgbClr val="002060"/>
                  </a:solidFill>
                  <a:latin typeface="微软雅黑" panose="020B0503020204020204" pitchFamily="34" charset="-122"/>
                  <a:ea typeface="微软雅黑" panose="020B0503020204020204" pitchFamily="34" charset="-122"/>
                </a:rPr>
                <a:t>（7）申请企业工商营业执照、组织机构代码证；</a:t>
              </a:r>
            </a:p>
            <a:p>
              <a:pPr algn="just">
                <a:lnSpc>
                  <a:spcPct val="130000"/>
                </a:lnSpc>
              </a:pPr>
              <a:r>
                <a:rPr sz="2800" dirty="0">
                  <a:solidFill>
                    <a:srgbClr val="002060"/>
                  </a:solidFill>
                  <a:latin typeface="微软雅黑" panose="020B0503020204020204" pitchFamily="34" charset="-122"/>
                  <a:ea typeface="微软雅黑" panose="020B0503020204020204" pitchFamily="34" charset="-122"/>
                </a:rPr>
                <a:t>（8）企业内部对推荐人选的公示材料（公示强调公开、公正、透明，包括公示原件、公示照片、公示地点记录。公示材料中，监督联系电话为所在地主管部门）；</a:t>
              </a:r>
            </a:p>
            <a:p>
              <a:pPr algn="just">
                <a:lnSpc>
                  <a:spcPct val="130000"/>
                </a:lnSpc>
              </a:pPr>
              <a:r>
                <a:rPr sz="2800" dirty="0">
                  <a:solidFill>
                    <a:srgbClr val="002060"/>
                  </a:solidFill>
                  <a:latin typeface="微软雅黑" panose="020B0503020204020204" pitchFamily="34" charset="-122"/>
                  <a:ea typeface="微软雅黑" panose="020B0503020204020204" pitchFamily="34" charset="-122"/>
                </a:rPr>
                <a:t>（9）其他证明企业资质的材料等。</a:t>
              </a:r>
            </a:p>
          </p:txBody>
        </p:sp>
      </p:grpSp>
      <p:sp>
        <p:nvSpPr>
          <p:cNvPr id="100" name="文本框 99"/>
          <p:cNvSpPr txBox="1"/>
          <p:nvPr/>
        </p:nvSpPr>
        <p:spPr>
          <a:xfrm>
            <a:off x="1006475" y="1373823"/>
            <a:ext cx="5080000" cy="521970"/>
          </a:xfrm>
          <a:prstGeom prst="rect">
            <a:avLst/>
          </a:prstGeom>
          <a:noFill/>
          <a:ln w="9525">
            <a:noFill/>
          </a:ln>
        </p:spPr>
        <p:txBody>
          <a:bodyPr>
            <a:spAutoFit/>
          </a:bodyPr>
          <a:lstStyle/>
          <a:p>
            <a:pPr indent="0"/>
            <a:r>
              <a:rPr sz="2800" dirty="0">
                <a:solidFill>
                  <a:srgbClr val="002060"/>
                </a:solidFill>
                <a:latin typeface="微软雅黑" panose="020B0503020204020204" pitchFamily="34" charset="-122"/>
                <a:ea typeface="微软雅黑" panose="020B0503020204020204" pitchFamily="34" charset="-122"/>
              </a:rPr>
              <a:t>2. </a:t>
            </a:r>
            <a:r>
              <a:rPr lang="zh-CN" sz="2800" dirty="0">
                <a:solidFill>
                  <a:srgbClr val="002060"/>
                </a:solidFill>
                <a:latin typeface="微软雅黑" panose="020B0503020204020204" pitchFamily="34" charset="-122"/>
                <a:ea typeface="微软雅黑" panose="020B0503020204020204" pitchFamily="34" charset="-122"/>
              </a:rPr>
              <a:t>申报资料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bwMode="auto">
          <a:xfrm>
            <a:off x="448924" y="438831"/>
            <a:ext cx="138223" cy="595423"/>
          </a:xfrm>
          <a:prstGeom prst="rect">
            <a:avLst/>
          </a:prstGeom>
          <a:solidFill>
            <a:srgbClr val="004F8A"/>
          </a:solidFill>
          <a:ln w="0">
            <a:noFill/>
            <a:prstDash val="solid"/>
            <a:round/>
          </a:ln>
        </p:spPr>
        <p:txBody>
          <a:bodyPr vert="horz" wrap="square" lIns="91440" tIns="45720" rIns="91440" bIns="45720" numCol="1" rtlCol="0" anchor="t" anchorCtr="0" compatLnSpc="1"/>
          <a:lstStyle/>
          <a:p>
            <a:pPr algn="l"/>
            <a:endParaRPr lang="zh-CN" altLang="en-US"/>
          </a:p>
        </p:txBody>
      </p:sp>
      <p:sp>
        <p:nvSpPr>
          <p:cNvPr id="25" name="文本框 24"/>
          <p:cNvSpPr txBox="1"/>
          <p:nvPr/>
        </p:nvSpPr>
        <p:spPr>
          <a:xfrm>
            <a:off x="834390" y="1737995"/>
            <a:ext cx="10536555" cy="2306955"/>
          </a:xfrm>
          <a:prstGeom prst="rect">
            <a:avLst/>
          </a:prstGeom>
          <a:noFill/>
        </p:spPr>
        <p:txBody>
          <a:bodyPr wrap="square" rtlCol="0">
            <a:spAutoFit/>
          </a:bodyPr>
          <a:lstStyle/>
          <a:p>
            <a:r>
              <a:rPr lang="en-US" altLang="zh-CN" sz="3600" dirty="0"/>
              <a:t>    </a:t>
            </a:r>
            <a:r>
              <a:rPr lang="zh-CN" altLang="en-US" sz="3600" dirty="0"/>
              <a:t>科技处共承担6项政策，其中原有政策2项，《补充意见</a:t>
            </a:r>
            <a:r>
              <a:rPr lang="zh-CN" altLang="en-US" sz="3600" dirty="0" smtClean="0"/>
              <a:t>》新</a:t>
            </a:r>
            <a:r>
              <a:rPr lang="zh-CN" altLang="en-US" sz="3600" dirty="0"/>
              <a:t>增政策4</a:t>
            </a:r>
            <a:r>
              <a:rPr lang="zh-CN" altLang="en-US" sz="3600" dirty="0" smtClean="0"/>
              <a:t>项，包括一</a:t>
            </a:r>
            <a:r>
              <a:rPr lang="zh-CN" altLang="en-US" sz="3600" dirty="0"/>
              <a:t>项是对原有政策的修订。最后，将重点产业人才、企业研发投入政策也给大家做个简要介绍。</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3420" y="413385"/>
            <a:ext cx="10804525" cy="645160"/>
          </a:xfrm>
          <a:prstGeom prst="rect">
            <a:avLst/>
          </a:prstGeom>
        </p:spPr>
        <p:txBody>
          <a:bodyPr wrap="square">
            <a:spAutoFit/>
          </a:bodyPr>
          <a:lstStyle/>
          <a:p>
            <a:r>
              <a:rPr lang="zh-CN" altLang="en-US" sz="3600" b="1" kern="100" dirty="0">
                <a:solidFill>
                  <a:srgbClr val="004F8A"/>
                </a:solidFill>
                <a:latin typeface="微软雅黑" panose="020B0503020204020204" pitchFamily="34" charset="-122"/>
                <a:ea typeface="微软雅黑" panose="020B0503020204020204" pitchFamily="34" charset="-122"/>
              </a:rPr>
              <a:t>郑州市重点产业急需紧缺人才政策</a:t>
            </a:r>
          </a:p>
        </p:txBody>
      </p:sp>
      <p:sp>
        <p:nvSpPr>
          <p:cNvPr id="4" name="矩形 3"/>
          <p:cNvSpPr/>
          <p:nvPr/>
        </p:nvSpPr>
        <p:spPr bwMode="auto">
          <a:xfrm>
            <a:off x="448924" y="438831"/>
            <a:ext cx="138223" cy="595423"/>
          </a:xfrm>
          <a:prstGeom prst="rect">
            <a:avLst/>
          </a:prstGeom>
          <a:solidFill>
            <a:srgbClr val="004F8A"/>
          </a:solidFill>
          <a:ln w="0">
            <a:noFill/>
            <a:prstDash val="solid"/>
            <a:round/>
          </a:ln>
        </p:spPr>
        <p:txBody>
          <a:bodyPr vert="horz" wrap="square" lIns="91440" tIns="45720" rIns="91440" bIns="45720" numCol="1" rtlCol="0" anchor="t" anchorCtr="0" compatLnSpc="1"/>
          <a:lstStyle/>
          <a:p>
            <a:pPr algn="l"/>
            <a:endParaRPr lang="zh-CN" altLang="en-US"/>
          </a:p>
        </p:txBody>
      </p:sp>
      <p:grpSp>
        <p:nvGrpSpPr>
          <p:cNvPr id="18" name="组合 17"/>
          <p:cNvGrpSpPr/>
          <p:nvPr/>
        </p:nvGrpSpPr>
        <p:grpSpPr>
          <a:xfrm>
            <a:off x="825500" y="2263946"/>
            <a:ext cx="10541000" cy="2893100"/>
            <a:chOff x="857693" y="1786540"/>
            <a:chExt cx="10540898" cy="2063037"/>
          </a:xfrm>
        </p:grpSpPr>
        <p:pic>
          <p:nvPicPr>
            <p:cNvPr id="16" name="图片 15"/>
            <p:cNvPicPr>
              <a:picLocks noChangeAspect="1"/>
            </p:cNvPicPr>
            <p:nvPr/>
          </p:nvPicPr>
          <p:blipFill>
            <a:blip r:embed="rId3" cstate="print"/>
            <a:stretch>
              <a:fillRect/>
            </a:stretch>
          </p:blipFill>
          <p:spPr>
            <a:xfrm>
              <a:off x="857693" y="1880602"/>
              <a:ext cx="10540898" cy="1801737"/>
            </a:xfrm>
            <a:prstGeom prst="rect">
              <a:avLst/>
            </a:prstGeom>
          </p:spPr>
        </p:pic>
        <p:sp>
          <p:nvSpPr>
            <p:cNvPr id="5" name="矩形 4"/>
            <p:cNvSpPr/>
            <p:nvPr/>
          </p:nvSpPr>
          <p:spPr>
            <a:xfrm>
              <a:off x="1038056" y="1786540"/>
              <a:ext cx="10178902" cy="2063037"/>
            </a:xfrm>
            <a:prstGeom prst="rect">
              <a:avLst/>
            </a:prstGeom>
          </p:spPr>
          <p:txBody>
            <a:bodyPr wrap="square">
              <a:spAutoFit/>
            </a:bodyPr>
            <a:lstStyle/>
            <a:p>
              <a:pPr algn="just">
                <a:lnSpc>
                  <a:spcPct val="130000"/>
                </a:lnSpc>
              </a:pPr>
              <a:endParaRPr lang="en-US" sz="2800" dirty="0" smtClean="0">
                <a:solidFill>
                  <a:srgbClr val="002060"/>
                </a:solidFill>
                <a:latin typeface="微软雅黑" panose="020B0503020204020204" pitchFamily="34" charset="-122"/>
                <a:ea typeface="微软雅黑" panose="020B0503020204020204" pitchFamily="34" charset="-122"/>
              </a:endParaRPr>
            </a:p>
            <a:p>
              <a:pPr algn="just">
                <a:lnSpc>
                  <a:spcPct val="130000"/>
                </a:lnSpc>
              </a:pPr>
              <a:r>
                <a:rPr sz="2800" b="1" dirty="0" smtClean="0">
                  <a:solidFill>
                    <a:srgbClr val="002060"/>
                  </a:solidFill>
                  <a:latin typeface="微软雅黑" panose="020B0503020204020204" pitchFamily="34" charset="-122"/>
                  <a:ea typeface="微软雅黑" panose="020B0503020204020204" pitchFamily="34" charset="-122"/>
                </a:rPr>
                <a:t>郑州市201</a:t>
              </a:r>
              <a:r>
                <a:rPr lang="en-US" sz="2800" b="1" dirty="0" smtClean="0">
                  <a:solidFill>
                    <a:srgbClr val="002060"/>
                  </a:solidFill>
                  <a:latin typeface="微软雅黑" panose="020B0503020204020204" pitchFamily="34" charset="-122"/>
                  <a:ea typeface="微软雅黑" panose="020B0503020204020204" pitchFamily="34" charset="-122"/>
                </a:rPr>
                <a:t>9</a:t>
              </a:r>
              <a:r>
                <a:rPr sz="2800" b="1" dirty="0" smtClean="0">
                  <a:solidFill>
                    <a:srgbClr val="002060"/>
                  </a:solidFill>
                  <a:latin typeface="微软雅黑" panose="020B0503020204020204" pitchFamily="34" charset="-122"/>
                  <a:ea typeface="微软雅黑" panose="020B0503020204020204" pitchFamily="34" charset="-122"/>
                </a:rPr>
                <a:t>年度重点产业急需紧缺人才申报工作</a:t>
              </a:r>
              <a:r>
                <a:rPr lang="zh-CN" altLang="en-US" sz="2800" b="1" dirty="0" smtClean="0">
                  <a:solidFill>
                    <a:srgbClr val="002060"/>
                  </a:solidFill>
                  <a:latin typeface="微软雅黑" panose="020B0503020204020204" pitchFamily="34" charset="-122"/>
                  <a:ea typeface="微软雅黑" panose="020B0503020204020204" pitchFamily="34" charset="-122"/>
                </a:rPr>
                <a:t>计划还是</a:t>
              </a:r>
              <a:r>
                <a:rPr sz="2800" b="1" dirty="0" err="1" smtClean="0">
                  <a:solidFill>
                    <a:srgbClr val="002060"/>
                  </a:solidFill>
                  <a:latin typeface="微软雅黑" panose="020B0503020204020204" pitchFamily="34" charset="-122"/>
                  <a:ea typeface="微软雅黑" panose="020B0503020204020204" pitchFamily="34" charset="-122"/>
                </a:rPr>
                <a:t>分两批集中申报</a:t>
              </a:r>
              <a:r>
                <a:rPr sz="2800" b="1" dirty="0" err="1">
                  <a:solidFill>
                    <a:srgbClr val="002060"/>
                  </a:solidFill>
                  <a:latin typeface="微软雅黑" panose="020B0503020204020204" pitchFamily="34" charset="-122"/>
                  <a:ea typeface="微软雅黑" panose="020B0503020204020204" pitchFamily="34" charset="-122"/>
                </a:rPr>
                <a:t>、审核和认定</a:t>
              </a:r>
              <a:r>
                <a:rPr sz="2800" b="1" dirty="0">
                  <a:solidFill>
                    <a:srgbClr val="002060"/>
                  </a:solidFill>
                  <a:latin typeface="微软雅黑" panose="020B0503020204020204" pitchFamily="34" charset="-122"/>
                  <a:ea typeface="微软雅黑" panose="020B0503020204020204" pitchFamily="34" charset="-122"/>
                </a:rPr>
                <a:t>。</a:t>
              </a:r>
              <a:r>
                <a:rPr sz="2800" b="1" dirty="0" err="1" smtClean="0">
                  <a:solidFill>
                    <a:srgbClr val="002060"/>
                  </a:solidFill>
                  <a:latin typeface="微软雅黑" panose="020B0503020204020204" pitchFamily="34" charset="-122"/>
                  <a:ea typeface="微软雅黑" panose="020B0503020204020204" pitchFamily="34" charset="-122"/>
                </a:rPr>
                <a:t>上半年申报时间</a:t>
              </a:r>
              <a:r>
                <a:rPr lang="zh-CN" altLang="en-US" sz="2800" b="1" dirty="0" smtClean="0">
                  <a:solidFill>
                    <a:srgbClr val="002060"/>
                  </a:solidFill>
                  <a:latin typeface="微软雅黑" panose="020B0503020204020204" pitchFamily="34" charset="-122"/>
                  <a:ea typeface="微软雅黑" panose="020B0503020204020204" pitchFamily="34" charset="-122"/>
                </a:rPr>
                <a:t>预计</a:t>
              </a:r>
              <a:r>
                <a:rPr sz="2800" b="1" dirty="0" smtClean="0">
                  <a:solidFill>
                    <a:srgbClr val="002060"/>
                  </a:solidFill>
                  <a:latin typeface="微软雅黑" panose="020B0503020204020204" pitchFamily="34" charset="-122"/>
                  <a:ea typeface="微软雅黑" panose="020B0503020204020204" pitchFamily="34" charset="-122"/>
                </a:rPr>
                <a:t>为文件发布之日至</a:t>
              </a:r>
              <a:r>
                <a:rPr sz="2800" b="1" dirty="0">
                  <a:solidFill>
                    <a:srgbClr val="002060"/>
                  </a:solidFill>
                  <a:latin typeface="微软雅黑" panose="020B0503020204020204" pitchFamily="34" charset="-122"/>
                  <a:ea typeface="微软雅黑" panose="020B0503020204020204" pitchFamily="34" charset="-122"/>
                </a:rPr>
                <a:t>6</a:t>
              </a:r>
              <a:r>
                <a:rPr sz="2800" b="1" dirty="0" smtClean="0">
                  <a:solidFill>
                    <a:srgbClr val="002060"/>
                  </a:solidFill>
                  <a:latin typeface="微软雅黑" panose="020B0503020204020204" pitchFamily="34" charset="-122"/>
                  <a:ea typeface="微软雅黑" panose="020B0503020204020204" pitchFamily="34" charset="-122"/>
                </a:rPr>
                <a:t>月</a:t>
              </a:r>
              <a:r>
                <a:rPr lang="en-US" sz="2800" b="1" dirty="0" smtClean="0">
                  <a:solidFill>
                    <a:srgbClr val="002060"/>
                  </a:solidFill>
                  <a:latin typeface="微软雅黑" panose="020B0503020204020204" pitchFamily="34" charset="-122"/>
                  <a:ea typeface="微软雅黑" panose="020B0503020204020204" pitchFamily="34" charset="-122"/>
                </a:rPr>
                <a:t>30</a:t>
              </a:r>
              <a:r>
                <a:rPr sz="2800" b="1" dirty="0" smtClean="0">
                  <a:solidFill>
                    <a:srgbClr val="002060"/>
                  </a:solidFill>
                  <a:latin typeface="微软雅黑" panose="020B0503020204020204" pitchFamily="34" charset="-122"/>
                  <a:ea typeface="微软雅黑" panose="020B0503020204020204" pitchFamily="34" charset="-122"/>
                </a:rPr>
                <a:t>日前</a:t>
              </a:r>
              <a:r>
                <a:rPr sz="2800" b="1" dirty="0">
                  <a:solidFill>
                    <a:srgbClr val="002060"/>
                  </a:solidFill>
                  <a:latin typeface="微软雅黑" panose="020B0503020204020204" pitchFamily="34" charset="-122"/>
                  <a:ea typeface="微软雅黑" panose="020B0503020204020204" pitchFamily="34" charset="-122"/>
                </a:rPr>
                <a:t>，下半年申报时间为10月30日前</a:t>
              </a:r>
              <a:r>
                <a:rPr sz="2800" b="1" dirty="0" smtClean="0">
                  <a:solidFill>
                    <a:srgbClr val="002060"/>
                  </a:solidFill>
                  <a:latin typeface="微软雅黑" panose="020B0503020204020204" pitchFamily="34" charset="-122"/>
                  <a:ea typeface="微软雅黑" panose="020B0503020204020204" pitchFamily="34" charset="-122"/>
                </a:rPr>
                <a:t>。</a:t>
              </a:r>
              <a:r>
                <a:rPr lang="zh-CN" altLang="en-US" sz="2800" b="1" dirty="0" smtClean="0">
                  <a:solidFill>
                    <a:srgbClr val="002060"/>
                  </a:solidFill>
                  <a:latin typeface="微软雅黑" panose="020B0503020204020204" pitchFamily="34" charset="-122"/>
                  <a:ea typeface="微软雅黑" panose="020B0503020204020204" pitchFamily="34" charset="-122"/>
                </a:rPr>
                <a:t>具体以申报通知为准。</a:t>
              </a:r>
              <a:endParaRPr sz="2800" b="1" dirty="0">
                <a:solidFill>
                  <a:srgbClr val="002060"/>
                </a:solidFill>
                <a:latin typeface="微软雅黑" panose="020B0503020204020204" pitchFamily="34" charset="-122"/>
                <a:ea typeface="微软雅黑" panose="020B0503020204020204" pitchFamily="34" charset="-122"/>
              </a:endParaRPr>
            </a:p>
          </p:txBody>
        </p:sp>
      </p:grpSp>
      <p:sp>
        <p:nvSpPr>
          <p:cNvPr id="100" name="文本框 99"/>
          <p:cNvSpPr txBox="1"/>
          <p:nvPr/>
        </p:nvSpPr>
        <p:spPr>
          <a:xfrm>
            <a:off x="1006475" y="1373823"/>
            <a:ext cx="5080000" cy="521970"/>
          </a:xfrm>
          <a:prstGeom prst="rect">
            <a:avLst/>
          </a:prstGeom>
          <a:noFill/>
          <a:ln w="9525">
            <a:noFill/>
          </a:ln>
        </p:spPr>
        <p:txBody>
          <a:bodyPr>
            <a:spAutoFit/>
          </a:bodyPr>
          <a:lstStyle/>
          <a:p>
            <a:pPr indent="0"/>
            <a:r>
              <a:rPr lang="en-US" sz="2800" dirty="0">
                <a:solidFill>
                  <a:srgbClr val="002060"/>
                </a:solidFill>
                <a:latin typeface="微软雅黑" panose="020B0503020204020204" pitchFamily="34" charset="-122"/>
                <a:ea typeface="微软雅黑" panose="020B0503020204020204" pitchFamily="34" charset="-122"/>
              </a:rPr>
              <a:t>3</a:t>
            </a:r>
            <a:r>
              <a:rPr sz="2800" dirty="0">
                <a:solidFill>
                  <a:srgbClr val="002060"/>
                </a:solidFill>
                <a:latin typeface="微软雅黑" panose="020B0503020204020204" pitchFamily="34" charset="-122"/>
                <a:ea typeface="微软雅黑" panose="020B0503020204020204" pitchFamily="34" charset="-122"/>
              </a:rPr>
              <a:t>. </a:t>
            </a:r>
            <a:r>
              <a:rPr sz="2800" dirty="0">
                <a:solidFill>
                  <a:srgbClr val="002060"/>
                </a:solidFill>
                <a:latin typeface="微软雅黑" panose="020B0503020204020204" pitchFamily="34" charset="-122"/>
                <a:ea typeface="微软雅黑" panose="020B0503020204020204" pitchFamily="34" charset="-122"/>
                <a:sym typeface="+mn-ea"/>
              </a:rPr>
              <a:t>申报时间</a:t>
            </a:r>
            <a:endParaRPr sz="2800" dirty="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stretch>
            <a:fillRect/>
          </a:stretch>
        </p:blipFill>
        <p:spPr>
          <a:xfrm>
            <a:off x="0" y="0"/>
            <a:ext cx="12192000" cy="6858000"/>
          </a:xfrm>
          <a:prstGeom prst="rect">
            <a:avLst/>
          </a:prstGeom>
        </p:spPr>
      </p:pic>
      <p:sp>
        <p:nvSpPr>
          <p:cNvPr id="3" name="矩形 2"/>
          <p:cNvSpPr/>
          <p:nvPr/>
        </p:nvSpPr>
        <p:spPr>
          <a:xfrm>
            <a:off x="268941" y="2505710"/>
            <a:ext cx="11416553" cy="707886"/>
          </a:xfrm>
          <a:prstGeom prst="rect">
            <a:avLst/>
          </a:prstGeom>
        </p:spPr>
        <p:txBody>
          <a:bodyPr wrap="square">
            <a:spAutoFit/>
          </a:bodyPr>
          <a:lstStyle/>
          <a:p>
            <a:pPr algn="ctr"/>
            <a:r>
              <a:rPr lang="en-US" altLang="zh-CN" sz="4000" b="1" kern="100" dirty="0" smtClean="0">
                <a:solidFill>
                  <a:schemeClr val="bg1"/>
                </a:solidFill>
                <a:latin typeface="微软雅黑" panose="020B0503020204020204" pitchFamily="34" charset="-122"/>
                <a:ea typeface="微软雅黑" panose="020B0503020204020204" pitchFamily="34" charset="-122"/>
              </a:rPr>
              <a:t>  </a:t>
            </a:r>
            <a:r>
              <a:rPr lang="zh-CN" altLang="zh-CN" sz="4000" b="1" kern="100" dirty="0" smtClean="0">
                <a:solidFill>
                  <a:schemeClr val="bg1"/>
                </a:solidFill>
                <a:latin typeface="微软雅黑" panose="020B0503020204020204" pitchFamily="34" charset="-122"/>
                <a:ea typeface="微软雅黑" panose="020B0503020204020204" pitchFamily="34" charset="-122"/>
              </a:rPr>
              <a:t>四</a:t>
            </a:r>
            <a:r>
              <a:rPr lang="zh-CN" altLang="zh-CN" sz="4000" b="1" kern="100" dirty="0">
                <a:solidFill>
                  <a:schemeClr val="bg1"/>
                </a:solidFill>
                <a:latin typeface="微软雅黑" panose="020B0503020204020204" pitchFamily="34" charset="-122"/>
                <a:ea typeface="微软雅黑" panose="020B0503020204020204" pitchFamily="34" charset="-122"/>
              </a:rPr>
              <a:t>、郑州市激励引导企业加大研发投入实施方案</a:t>
            </a:r>
          </a:p>
        </p:txBody>
      </p:sp>
      <p:cxnSp>
        <p:nvCxnSpPr>
          <p:cNvPr id="5" name="直接连接符 4"/>
          <p:cNvCxnSpPr/>
          <p:nvPr/>
        </p:nvCxnSpPr>
        <p:spPr>
          <a:xfrm>
            <a:off x="779930" y="2312894"/>
            <a:ext cx="10663517" cy="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685801" y="3576918"/>
            <a:ext cx="10851776" cy="2689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3420" y="413385"/>
            <a:ext cx="10804525" cy="645160"/>
          </a:xfrm>
          <a:prstGeom prst="rect">
            <a:avLst/>
          </a:prstGeom>
        </p:spPr>
        <p:txBody>
          <a:bodyPr wrap="square">
            <a:spAutoFit/>
          </a:bodyPr>
          <a:lstStyle/>
          <a:p>
            <a:r>
              <a:rPr lang="zh-CN" altLang="en-US" sz="3600" b="1" kern="100" dirty="0">
                <a:solidFill>
                  <a:srgbClr val="004F8A"/>
                </a:solidFill>
                <a:latin typeface="微软雅黑" panose="020B0503020204020204" pitchFamily="34" charset="-122"/>
                <a:ea typeface="微软雅黑" panose="020B0503020204020204" pitchFamily="34" charset="-122"/>
              </a:rPr>
              <a:t>(一) 全面落实河南省企业研究开发财政补助政策</a:t>
            </a:r>
          </a:p>
        </p:txBody>
      </p:sp>
      <p:sp>
        <p:nvSpPr>
          <p:cNvPr id="4" name="矩形 3"/>
          <p:cNvSpPr/>
          <p:nvPr/>
        </p:nvSpPr>
        <p:spPr bwMode="auto">
          <a:xfrm>
            <a:off x="448924" y="438831"/>
            <a:ext cx="138223" cy="595423"/>
          </a:xfrm>
          <a:prstGeom prst="rect">
            <a:avLst/>
          </a:prstGeom>
          <a:solidFill>
            <a:srgbClr val="004F8A"/>
          </a:solidFill>
          <a:ln w="0">
            <a:noFill/>
            <a:prstDash val="solid"/>
            <a:round/>
          </a:ln>
        </p:spPr>
        <p:txBody>
          <a:bodyPr vert="horz" wrap="square" lIns="91440" tIns="45720" rIns="91440" bIns="45720" numCol="1" rtlCol="0" anchor="t" anchorCtr="0" compatLnSpc="1"/>
          <a:lstStyle/>
          <a:p>
            <a:pPr algn="l"/>
            <a:endParaRPr lang="zh-CN" altLang="en-US"/>
          </a:p>
        </p:txBody>
      </p:sp>
      <p:grpSp>
        <p:nvGrpSpPr>
          <p:cNvPr id="18" name="组合 17"/>
          <p:cNvGrpSpPr/>
          <p:nvPr/>
        </p:nvGrpSpPr>
        <p:grpSpPr>
          <a:xfrm>
            <a:off x="825500" y="1896918"/>
            <a:ext cx="10541000" cy="3464560"/>
            <a:chOff x="857693" y="1524816"/>
            <a:chExt cx="10540898" cy="2470539"/>
          </a:xfrm>
        </p:grpSpPr>
        <p:pic>
          <p:nvPicPr>
            <p:cNvPr id="16" name="图片 15"/>
            <p:cNvPicPr>
              <a:picLocks noChangeAspect="1"/>
            </p:cNvPicPr>
            <p:nvPr/>
          </p:nvPicPr>
          <p:blipFill>
            <a:blip r:embed="rId2" cstate="print"/>
            <a:stretch>
              <a:fillRect/>
            </a:stretch>
          </p:blipFill>
          <p:spPr>
            <a:xfrm>
              <a:off x="857693" y="1524816"/>
              <a:ext cx="10540898" cy="2470539"/>
            </a:xfrm>
            <a:prstGeom prst="rect">
              <a:avLst/>
            </a:prstGeom>
          </p:spPr>
        </p:pic>
        <p:sp>
          <p:nvSpPr>
            <p:cNvPr id="5" name="矩形 4"/>
            <p:cNvSpPr/>
            <p:nvPr/>
          </p:nvSpPr>
          <p:spPr>
            <a:xfrm>
              <a:off x="1038056" y="1611303"/>
              <a:ext cx="10178902" cy="2060744"/>
            </a:xfrm>
            <a:prstGeom prst="rect">
              <a:avLst/>
            </a:prstGeom>
          </p:spPr>
          <p:txBody>
            <a:bodyPr wrap="square">
              <a:spAutoFit/>
            </a:bodyPr>
            <a:lstStyle/>
            <a:p>
              <a:pPr algn="just">
                <a:lnSpc>
                  <a:spcPct val="130000"/>
                </a:lnSpc>
              </a:pPr>
              <a:r>
                <a:rPr sz="2800" dirty="0" smtClean="0">
                  <a:solidFill>
                    <a:srgbClr val="002060"/>
                  </a:solidFill>
                  <a:latin typeface="微软雅黑" panose="020B0503020204020204" pitchFamily="34" charset="-122"/>
                  <a:ea typeface="微软雅黑" panose="020B0503020204020204" pitchFamily="34" charset="-122"/>
                </a:rPr>
                <a:t>按照</a:t>
              </a:r>
              <a:r>
                <a:rPr sz="2800" dirty="0">
                  <a:solidFill>
                    <a:srgbClr val="002060"/>
                  </a:solidFill>
                  <a:latin typeface="微软雅黑" panose="020B0503020204020204" pitchFamily="34" charset="-122"/>
                  <a:ea typeface="微软雅黑" panose="020B0503020204020204" pitchFamily="34" charset="-122"/>
                </a:rPr>
                <a:t>《河南省企业研究开发财政补助实施方案（试行）》（豫财科〔2017〕166号）规定，对于企业年度研发费用(企业研发费用依据上年度已经税务部门备案的税前加计扣除研发费用数额)500万元以下的部分，补助比例为10%；500万元以上部分，补助比例为5%。</a:t>
              </a:r>
            </a:p>
          </p:txBody>
        </p:sp>
      </p:grpSp>
      <p:sp>
        <p:nvSpPr>
          <p:cNvPr id="100" name="文本框 99"/>
          <p:cNvSpPr txBox="1"/>
          <p:nvPr/>
        </p:nvSpPr>
        <p:spPr>
          <a:xfrm>
            <a:off x="1006475" y="1373823"/>
            <a:ext cx="5080000" cy="521970"/>
          </a:xfrm>
          <a:prstGeom prst="rect">
            <a:avLst/>
          </a:prstGeom>
          <a:noFill/>
          <a:ln w="9525">
            <a:noFill/>
          </a:ln>
        </p:spPr>
        <p:txBody>
          <a:bodyPr>
            <a:spAutoFit/>
          </a:bodyPr>
          <a:lstStyle/>
          <a:p>
            <a:pPr indent="0"/>
            <a:r>
              <a:rPr lang="zh-CN" sz="2800" dirty="0">
                <a:solidFill>
                  <a:srgbClr val="002060"/>
                </a:solidFill>
                <a:latin typeface="微软雅黑" panose="020B0503020204020204" pitchFamily="34" charset="-122"/>
                <a:ea typeface="微软雅黑" panose="020B0503020204020204" pitchFamily="34" charset="-122"/>
              </a:rPr>
              <a:t>政策标准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3420" y="413385"/>
            <a:ext cx="10804525" cy="645160"/>
          </a:xfrm>
          <a:prstGeom prst="rect">
            <a:avLst/>
          </a:prstGeom>
        </p:spPr>
        <p:txBody>
          <a:bodyPr wrap="square">
            <a:spAutoFit/>
          </a:bodyPr>
          <a:lstStyle/>
          <a:p>
            <a:r>
              <a:rPr lang="zh-CN" altLang="en-US" sz="3600" b="1" kern="100" dirty="0">
                <a:solidFill>
                  <a:srgbClr val="004F8A"/>
                </a:solidFill>
                <a:latin typeface="微软雅黑" panose="020B0503020204020204" pitchFamily="34" charset="-122"/>
                <a:ea typeface="微软雅黑" panose="020B0503020204020204" pitchFamily="34" charset="-122"/>
              </a:rPr>
              <a:t>（二）积极实施科技型企业研发费用后补助政策</a:t>
            </a:r>
          </a:p>
        </p:txBody>
      </p:sp>
      <p:sp>
        <p:nvSpPr>
          <p:cNvPr id="4" name="矩形 3"/>
          <p:cNvSpPr/>
          <p:nvPr/>
        </p:nvSpPr>
        <p:spPr bwMode="auto">
          <a:xfrm>
            <a:off x="448924" y="438831"/>
            <a:ext cx="138223" cy="595423"/>
          </a:xfrm>
          <a:prstGeom prst="rect">
            <a:avLst/>
          </a:prstGeom>
          <a:solidFill>
            <a:srgbClr val="004F8A"/>
          </a:solidFill>
          <a:ln w="0">
            <a:noFill/>
            <a:prstDash val="solid"/>
            <a:round/>
          </a:ln>
        </p:spPr>
        <p:txBody>
          <a:bodyPr vert="horz" wrap="square" lIns="91440" tIns="45720" rIns="91440" bIns="45720" numCol="1" rtlCol="0" anchor="t" anchorCtr="0" compatLnSpc="1"/>
          <a:lstStyle/>
          <a:p>
            <a:pPr algn="l"/>
            <a:endParaRPr lang="zh-CN" altLang="en-US"/>
          </a:p>
        </p:txBody>
      </p:sp>
      <p:grpSp>
        <p:nvGrpSpPr>
          <p:cNvPr id="18" name="组合 17"/>
          <p:cNvGrpSpPr/>
          <p:nvPr/>
        </p:nvGrpSpPr>
        <p:grpSpPr>
          <a:xfrm>
            <a:off x="448945" y="1896745"/>
            <a:ext cx="11214100" cy="4569460"/>
            <a:chOff x="857693" y="1524816"/>
            <a:chExt cx="10540898" cy="3258431"/>
          </a:xfrm>
        </p:grpSpPr>
        <p:pic>
          <p:nvPicPr>
            <p:cNvPr id="16" name="图片 15"/>
            <p:cNvPicPr>
              <a:picLocks noChangeAspect="1"/>
            </p:cNvPicPr>
            <p:nvPr/>
          </p:nvPicPr>
          <p:blipFill>
            <a:blip r:embed="rId3" cstate="print"/>
            <a:stretch>
              <a:fillRect/>
            </a:stretch>
          </p:blipFill>
          <p:spPr>
            <a:xfrm>
              <a:off x="857693" y="1524816"/>
              <a:ext cx="10540898" cy="3257978"/>
            </a:xfrm>
            <a:prstGeom prst="rect">
              <a:avLst/>
            </a:prstGeom>
          </p:spPr>
        </p:pic>
        <p:sp>
          <p:nvSpPr>
            <p:cNvPr id="5" name="矩形 4"/>
            <p:cNvSpPr/>
            <p:nvPr/>
          </p:nvSpPr>
          <p:spPr>
            <a:xfrm>
              <a:off x="1038056" y="1524816"/>
              <a:ext cx="10178902" cy="3258431"/>
            </a:xfrm>
            <a:prstGeom prst="rect">
              <a:avLst/>
            </a:prstGeom>
          </p:spPr>
          <p:txBody>
            <a:bodyPr wrap="square">
              <a:spAutoFit/>
            </a:bodyPr>
            <a:lstStyle/>
            <a:p>
              <a:pPr algn="just">
                <a:lnSpc>
                  <a:spcPct val="130000"/>
                </a:lnSpc>
              </a:pPr>
              <a:r>
                <a:rPr sz="2800" dirty="0" err="1" smtClean="0">
                  <a:solidFill>
                    <a:srgbClr val="002060"/>
                  </a:solidFill>
                  <a:latin typeface="微软雅黑" panose="020B0503020204020204" pitchFamily="34" charset="-122"/>
                  <a:ea typeface="微软雅黑" panose="020B0503020204020204" pitchFamily="34" charset="-122"/>
                </a:rPr>
                <a:t>对符合科技型企业研发费用</a:t>
              </a:r>
              <a:r>
                <a:rPr sz="2800" dirty="0">
                  <a:solidFill>
                    <a:srgbClr val="002060"/>
                  </a:solidFill>
                  <a:latin typeface="微软雅黑" panose="020B0503020204020204" pitchFamily="34" charset="-122"/>
                  <a:ea typeface="微软雅黑" panose="020B0503020204020204" pitchFamily="34" charset="-122"/>
                </a:rPr>
                <a:t>(企业研发费用依据上年度已经税务部门备案的税前加计扣除研发费用数额)后补助条件的企业，按下列规定进行补助：</a:t>
              </a:r>
            </a:p>
            <a:p>
              <a:pPr algn="just">
                <a:lnSpc>
                  <a:spcPct val="130000"/>
                </a:lnSpc>
              </a:pPr>
              <a:r>
                <a:rPr sz="2800" dirty="0">
                  <a:solidFill>
                    <a:srgbClr val="002060"/>
                  </a:solidFill>
                  <a:latin typeface="微软雅黑" panose="020B0503020204020204" pitchFamily="34" charset="-122"/>
                  <a:ea typeface="微软雅黑" panose="020B0503020204020204" pitchFamily="34" charset="-122"/>
                </a:rPr>
                <a:t>1. 主营业务收入在2000万元（含）以下的“科技雏鹰企业”，按照上年度研发费用30%进行补助，最多不超过50万元；</a:t>
              </a:r>
            </a:p>
            <a:p>
              <a:pPr algn="just">
                <a:lnSpc>
                  <a:spcPct val="130000"/>
                </a:lnSpc>
              </a:pPr>
              <a:r>
                <a:rPr sz="2800" dirty="0">
                  <a:solidFill>
                    <a:srgbClr val="002060"/>
                  </a:solidFill>
                  <a:latin typeface="微软雅黑" panose="020B0503020204020204" pitchFamily="34" charset="-122"/>
                  <a:ea typeface="微软雅黑" panose="020B0503020204020204" pitchFamily="34" charset="-122"/>
                </a:rPr>
                <a:t>2. 对主营业务收入分别在2000万元以上“科技小巨人企业”</a:t>
              </a:r>
              <a:r>
                <a:rPr lang="zh-CN" sz="2800" dirty="0">
                  <a:solidFill>
                    <a:srgbClr val="002060"/>
                  </a:solidFill>
                  <a:latin typeface="微软雅黑" panose="020B0503020204020204" pitchFamily="34" charset="-122"/>
                  <a:ea typeface="微软雅黑" panose="020B0503020204020204" pitchFamily="34" charset="-122"/>
                </a:rPr>
                <a:t>、</a:t>
              </a:r>
              <a:r>
                <a:rPr sz="2800" dirty="0">
                  <a:solidFill>
                    <a:srgbClr val="002060"/>
                  </a:solidFill>
                  <a:latin typeface="微软雅黑" panose="020B0503020204020204" pitchFamily="34" charset="-122"/>
                  <a:ea typeface="微软雅黑" panose="020B0503020204020204" pitchFamily="34" charset="-122"/>
                </a:rPr>
                <a:t>“科技瞪羚企业”</a:t>
              </a:r>
              <a:r>
                <a:rPr lang="zh-CN" sz="2800" dirty="0">
                  <a:solidFill>
                    <a:srgbClr val="002060"/>
                  </a:solidFill>
                  <a:latin typeface="微软雅黑" panose="020B0503020204020204" pitchFamily="34" charset="-122"/>
                  <a:ea typeface="微软雅黑" panose="020B0503020204020204" pitchFamily="34" charset="-122"/>
                </a:rPr>
                <a:t>、</a:t>
              </a:r>
              <a:r>
                <a:rPr sz="2800" dirty="0">
                  <a:solidFill>
                    <a:srgbClr val="002060"/>
                  </a:solidFill>
                  <a:latin typeface="微软雅黑" panose="020B0503020204020204" pitchFamily="34" charset="-122"/>
                  <a:ea typeface="微软雅黑" panose="020B0503020204020204" pitchFamily="34" charset="-122"/>
                </a:rPr>
                <a:t>“科技创新龙头企业”，按照上年度研发费用20%，分别给予不超过150万元、300万元、600万元奖补。</a:t>
              </a:r>
            </a:p>
          </p:txBody>
        </p:sp>
      </p:grpSp>
      <p:sp>
        <p:nvSpPr>
          <p:cNvPr id="100" name="文本框 99"/>
          <p:cNvSpPr txBox="1"/>
          <p:nvPr/>
        </p:nvSpPr>
        <p:spPr>
          <a:xfrm>
            <a:off x="1006475" y="1373823"/>
            <a:ext cx="5080000" cy="521970"/>
          </a:xfrm>
          <a:prstGeom prst="rect">
            <a:avLst/>
          </a:prstGeom>
          <a:noFill/>
          <a:ln w="9525">
            <a:noFill/>
          </a:ln>
        </p:spPr>
        <p:txBody>
          <a:bodyPr>
            <a:spAutoFit/>
          </a:bodyPr>
          <a:lstStyle/>
          <a:p>
            <a:pPr indent="0"/>
            <a:r>
              <a:rPr lang="zh-CN" sz="2800" dirty="0">
                <a:solidFill>
                  <a:srgbClr val="002060"/>
                </a:solidFill>
                <a:latin typeface="微软雅黑" panose="020B0503020204020204" pitchFamily="34" charset="-122"/>
                <a:ea typeface="微软雅黑" panose="020B0503020204020204" pitchFamily="34" charset="-122"/>
              </a:rPr>
              <a:t>政策标准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3420" y="413385"/>
            <a:ext cx="10804525" cy="645160"/>
          </a:xfrm>
          <a:prstGeom prst="rect">
            <a:avLst/>
          </a:prstGeom>
        </p:spPr>
        <p:txBody>
          <a:bodyPr wrap="square">
            <a:spAutoFit/>
          </a:bodyPr>
          <a:lstStyle/>
          <a:p>
            <a:r>
              <a:rPr lang="zh-CN" altLang="en-US" sz="3600" b="1" kern="100" dirty="0">
                <a:solidFill>
                  <a:srgbClr val="004F8A"/>
                </a:solidFill>
                <a:latin typeface="微软雅黑" panose="020B0503020204020204" pitchFamily="34" charset="-122"/>
                <a:ea typeface="微软雅黑" panose="020B0503020204020204" pitchFamily="34" charset="-122"/>
              </a:rPr>
              <a:t>（三）鼓励支持其他企业加大研发投入</a:t>
            </a:r>
          </a:p>
        </p:txBody>
      </p:sp>
      <p:sp>
        <p:nvSpPr>
          <p:cNvPr id="4" name="矩形 3"/>
          <p:cNvSpPr/>
          <p:nvPr/>
        </p:nvSpPr>
        <p:spPr bwMode="auto">
          <a:xfrm>
            <a:off x="448924" y="438831"/>
            <a:ext cx="138223" cy="595423"/>
          </a:xfrm>
          <a:prstGeom prst="rect">
            <a:avLst/>
          </a:prstGeom>
          <a:solidFill>
            <a:srgbClr val="004F8A"/>
          </a:solidFill>
          <a:ln w="0">
            <a:noFill/>
            <a:prstDash val="solid"/>
            <a:round/>
          </a:ln>
        </p:spPr>
        <p:txBody>
          <a:bodyPr vert="horz" wrap="square" lIns="91440" tIns="45720" rIns="91440" bIns="45720" numCol="1" rtlCol="0" anchor="t" anchorCtr="0" compatLnSpc="1"/>
          <a:lstStyle/>
          <a:p>
            <a:pPr algn="l"/>
            <a:endParaRPr lang="zh-CN" altLang="en-US"/>
          </a:p>
        </p:txBody>
      </p:sp>
      <p:grpSp>
        <p:nvGrpSpPr>
          <p:cNvPr id="18" name="组合 17"/>
          <p:cNvGrpSpPr/>
          <p:nvPr/>
        </p:nvGrpSpPr>
        <p:grpSpPr>
          <a:xfrm>
            <a:off x="825500" y="1896918"/>
            <a:ext cx="10541000" cy="2502535"/>
            <a:chOff x="857693" y="1524816"/>
            <a:chExt cx="10540898" cy="1784530"/>
          </a:xfrm>
        </p:grpSpPr>
        <p:pic>
          <p:nvPicPr>
            <p:cNvPr id="16" name="图片 15"/>
            <p:cNvPicPr>
              <a:picLocks noChangeAspect="1"/>
            </p:cNvPicPr>
            <p:nvPr/>
          </p:nvPicPr>
          <p:blipFill>
            <a:blip r:embed="rId2" cstate="print"/>
            <a:stretch>
              <a:fillRect/>
            </a:stretch>
          </p:blipFill>
          <p:spPr>
            <a:xfrm>
              <a:off x="857693" y="1524816"/>
              <a:ext cx="10540898" cy="1784530"/>
            </a:xfrm>
            <a:prstGeom prst="rect">
              <a:avLst/>
            </a:prstGeom>
          </p:spPr>
        </p:pic>
        <p:sp>
          <p:nvSpPr>
            <p:cNvPr id="5" name="矩形 4"/>
            <p:cNvSpPr/>
            <p:nvPr/>
          </p:nvSpPr>
          <p:spPr>
            <a:xfrm>
              <a:off x="1038056" y="1611303"/>
              <a:ext cx="10178902" cy="1262438"/>
            </a:xfrm>
            <a:prstGeom prst="rect">
              <a:avLst/>
            </a:prstGeom>
          </p:spPr>
          <p:txBody>
            <a:bodyPr wrap="square">
              <a:spAutoFit/>
            </a:bodyPr>
            <a:lstStyle/>
            <a:p>
              <a:pPr algn="just">
                <a:lnSpc>
                  <a:spcPct val="130000"/>
                </a:lnSpc>
              </a:pPr>
              <a:r>
                <a:rPr sz="2800" dirty="0" smtClean="0">
                  <a:solidFill>
                    <a:srgbClr val="002060"/>
                  </a:solidFill>
                  <a:latin typeface="微软雅黑" panose="020B0503020204020204" pitchFamily="34" charset="-122"/>
                  <a:ea typeface="微软雅黑" panose="020B0503020204020204" pitchFamily="34" charset="-122"/>
                </a:rPr>
                <a:t>未享受政策一</a:t>
              </a:r>
              <a:r>
                <a:rPr sz="2800" dirty="0">
                  <a:solidFill>
                    <a:srgbClr val="002060"/>
                  </a:solidFill>
                  <a:latin typeface="微软雅黑" panose="020B0503020204020204" pitchFamily="34" charset="-122"/>
                  <a:ea typeface="微软雅黑" panose="020B0503020204020204" pitchFamily="34" charset="-122"/>
                </a:rPr>
                <a:t>、二的其他各类规上企业，并按照统计部门规定及时报送《企业（单位）研发活动统计报表》的，市财政按照10%给予补助，</a:t>
              </a:r>
            </a:p>
          </p:txBody>
        </p:sp>
      </p:grpSp>
      <p:sp>
        <p:nvSpPr>
          <p:cNvPr id="100" name="文本框 99"/>
          <p:cNvSpPr txBox="1"/>
          <p:nvPr/>
        </p:nvSpPr>
        <p:spPr>
          <a:xfrm>
            <a:off x="1006475" y="1373823"/>
            <a:ext cx="5080000" cy="521970"/>
          </a:xfrm>
          <a:prstGeom prst="rect">
            <a:avLst/>
          </a:prstGeom>
          <a:noFill/>
          <a:ln w="9525">
            <a:noFill/>
          </a:ln>
        </p:spPr>
        <p:txBody>
          <a:bodyPr>
            <a:spAutoFit/>
          </a:bodyPr>
          <a:lstStyle/>
          <a:p>
            <a:pPr indent="0"/>
            <a:r>
              <a:rPr lang="zh-CN" sz="2800" dirty="0">
                <a:solidFill>
                  <a:srgbClr val="002060"/>
                </a:solidFill>
                <a:latin typeface="微软雅黑" panose="020B0503020204020204" pitchFamily="34" charset="-122"/>
                <a:ea typeface="微软雅黑" panose="020B0503020204020204" pitchFamily="34" charset="-122"/>
              </a:rPr>
              <a:t>政策标准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3420" y="413385"/>
            <a:ext cx="10804525" cy="645160"/>
          </a:xfrm>
          <a:prstGeom prst="rect">
            <a:avLst/>
          </a:prstGeom>
        </p:spPr>
        <p:txBody>
          <a:bodyPr wrap="square">
            <a:spAutoFit/>
          </a:bodyPr>
          <a:lstStyle/>
          <a:p>
            <a:r>
              <a:rPr lang="zh-CN" altLang="en-US" sz="3600" b="1" kern="100" dirty="0">
                <a:solidFill>
                  <a:srgbClr val="004F8A"/>
                </a:solidFill>
                <a:latin typeface="微软雅黑" panose="020B0503020204020204" pitchFamily="34" charset="-122"/>
                <a:ea typeface="微软雅黑" panose="020B0503020204020204" pitchFamily="34" charset="-122"/>
              </a:rPr>
              <a:t>（四）鼓励规上企业加大研发投入并积极纳入统计</a:t>
            </a:r>
          </a:p>
        </p:txBody>
      </p:sp>
      <p:sp>
        <p:nvSpPr>
          <p:cNvPr id="4" name="矩形 3"/>
          <p:cNvSpPr/>
          <p:nvPr/>
        </p:nvSpPr>
        <p:spPr bwMode="auto">
          <a:xfrm>
            <a:off x="448924" y="438831"/>
            <a:ext cx="138223" cy="595423"/>
          </a:xfrm>
          <a:prstGeom prst="rect">
            <a:avLst/>
          </a:prstGeom>
          <a:solidFill>
            <a:srgbClr val="004F8A"/>
          </a:solidFill>
          <a:ln w="0">
            <a:noFill/>
            <a:prstDash val="solid"/>
            <a:round/>
          </a:ln>
        </p:spPr>
        <p:txBody>
          <a:bodyPr vert="horz" wrap="square" lIns="91440" tIns="45720" rIns="91440" bIns="45720" numCol="1" rtlCol="0" anchor="t" anchorCtr="0" compatLnSpc="1"/>
          <a:lstStyle/>
          <a:p>
            <a:pPr algn="l"/>
            <a:endParaRPr lang="zh-CN" altLang="en-US"/>
          </a:p>
        </p:txBody>
      </p:sp>
      <p:grpSp>
        <p:nvGrpSpPr>
          <p:cNvPr id="18" name="组合 17"/>
          <p:cNvGrpSpPr/>
          <p:nvPr/>
        </p:nvGrpSpPr>
        <p:grpSpPr>
          <a:xfrm>
            <a:off x="825500" y="1896918"/>
            <a:ext cx="10541000" cy="3464560"/>
            <a:chOff x="857693" y="1524816"/>
            <a:chExt cx="10540898" cy="2470539"/>
          </a:xfrm>
        </p:grpSpPr>
        <p:pic>
          <p:nvPicPr>
            <p:cNvPr id="16" name="图片 15"/>
            <p:cNvPicPr>
              <a:picLocks noChangeAspect="1"/>
            </p:cNvPicPr>
            <p:nvPr/>
          </p:nvPicPr>
          <p:blipFill>
            <a:blip r:embed="rId2" cstate="print"/>
            <a:stretch>
              <a:fillRect/>
            </a:stretch>
          </p:blipFill>
          <p:spPr>
            <a:xfrm>
              <a:off x="857693" y="1524816"/>
              <a:ext cx="10540898" cy="2470539"/>
            </a:xfrm>
            <a:prstGeom prst="rect">
              <a:avLst/>
            </a:prstGeom>
          </p:spPr>
        </p:pic>
        <p:sp>
          <p:nvSpPr>
            <p:cNvPr id="5" name="矩形 4"/>
            <p:cNvSpPr/>
            <p:nvPr/>
          </p:nvSpPr>
          <p:spPr>
            <a:xfrm>
              <a:off x="1038056" y="1611303"/>
              <a:ext cx="10178902" cy="2060745"/>
            </a:xfrm>
            <a:prstGeom prst="rect">
              <a:avLst/>
            </a:prstGeom>
          </p:spPr>
          <p:txBody>
            <a:bodyPr wrap="square">
              <a:spAutoFit/>
            </a:bodyPr>
            <a:lstStyle/>
            <a:p>
              <a:pPr algn="just">
                <a:lnSpc>
                  <a:spcPct val="130000"/>
                </a:lnSpc>
              </a:pPr>
              <a:r>
                <a:rPr sz="2800" dirty="0" smtClean="0">
                  <a:solidFill>
                    <a:srgbClr val="002060"/>
                  </a:solidFill>
                  <a:latin typeface="微软雅黑" panose="020B0503020204020204" pitchFamily="34" charset="-122"/>
                  <a:ea typeface="微软雅黑" panose="020B0503020204020204" pitchFamily="34" charset="-122"/>
                </a:rPr>
                <a:t>对</a:t>
              </a:r>
              <a:r>
                <a:rPr sz="2800" dirty="0">
                  <a:solidFill>
                    <a:srgbClr val="002060"/>
                  </a:solidFill>
                  <a:latin typeface="微软雅黑" panose="020B0503020204020204" pitchFamily="34" charset="-122"/>
                  <a:ea typeface="微软雅黑" panose="020B0503020204020204" pitchFamily="34" charset="-122"/>
                </a:rPr>
                <a:t>2017年-2019年首次向统计部门报送《企业（单位）研发活动统计报表》的规上企业, 其年度研发费用在50万元以上（含50万元）的，除享受以上省、市补助外, 市财政再给予10万元的一次性补助；年度研发费用在50万元以下的,给予5万元的一次性补助。</a:t>
              </a:r>
            </a:p>
          </p:txBody>
        </p:sp>
      </p:grpSp>
      <p:sp>
        <p:nvSpPr>
          <p:cNvPr id="100" name="文本框 99"/>
          <p:cNvSpPr txBox="1"/>
          <p:nvPr/>
        </p:nvSpPr>
        <p:spPr>
          <a:xfrm>
            <a:off x="1006475" y="1373823"/>
            <a:ext cx="5080000" cy="521970"/>
          </a:xfrm>
          <a:prstGeom prst="rect">
            <a:avLst/>
          </a:prstGeom>
          <a:noFill/>
          <a:ln w="9525">
            <a:noFill/>
          </a:ln>
        </p:spPr>
        <p:txBody>
          <a:bodyPr>
            <a:spAutoFit/>
          </a:bodyPr>
          <a:lstStyle/>
          <a:p>
            <a:pPr indent="0"/>
            <a:r>
              <a:rPr lang="zh-CN" sz="2800" dirty="0">
                <a:solidFill>
                  <a:srgbClr val="002060"/>
                </a:solidFill>
                <a:latin typeface="微软雅黑" panose="020B0503020204020204" pitchFamily="34" charset="-122"/>
                <a:ea typeface="微软雅黑" panose="020B0503020204020204" pitchFamily="34" charset="-122"/>
              </a:rPr>
              <a:t>政策标准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3420" y="413385"/>
            <a:ext cx="10804525" cy="645160"/>
          </a:xfrm>
          <a:prstGeom prst="rect">
            <a:avLst/>
          </a:prstGeom>
        </p:spPr>
        <p:txBody>
          <a:bodyPr wrap="square">
            <a:spAutoFit/>
          </a:bodyPr>
          <a:lstStyle/>
          <a:p>
            <a:r>
              <a:rPr lang="zh-CN" altLang="en-US" sz="3600" b="1" kern="100" dirty="0">
                <a:solidFill>
                  <a:srgbClr val="004F8A"/>
                </a:solidFill>
                <a:latin typeface="微软雅黑" panose="020B0503020204020204" pitchFamily="34" charset="-122"/>
                <a:ea typeface="微软雅黑" panose="020B0503020204020204" pitchFamily="34" charset="-122"/>
              </a:rPr>
              <a:t>（五）实施研发投入增量补助政策</a:t>
            </a:r>
          </a:p>
        </p:txBody>
      </p:sp>
      <p:sp>
        <p:nvSpPr>
          <p:cNvPr id="4" name="矩形 3"/>
          <p:cNvSpPr/>
          <p:nvPr/>
        </p:nvSpPr>
        <p:spPr bwMode="auto">
          <a:xfrm>
            <a:off x="448924" y="438831"/>
            <a:ext cx="138223" cy="595423"/>
          </a:xfrm>
          <a:prstGeom prst="rect">
            <a:avLst/>
          </a:prstGeom>
          <a:solidFill>
            <a:srgbClr val="004F8A"/>
          </a:solidFill>
          <a:ln w="0">
            <a:noFill/>
            <a:prstDash val="solid"/>
            <a:round/>
          </a:ln>
        </p:spPr>
        <p:txBody>
          <a:bodyPr vert="horz" wrap="square" lIns="91440" tIns="45720" rIns="91440" bIns="45720" numCol="1" rtlCol="0" anchor="t" anchorCtr="0" compatLnSpc="1"/>
          <a:lstStyle/>
          <a:p>
            <a:pPr algn="l"/>
            <a:endParaRPr lang="zh-CN" altLang="en-US"/>
          </a:p>
        </p:txBody>
      </p:sp>
      <p:grpSp>
        <p:nvGrpSpPr>
          <p:cNvPr id="18" name="组合 17"/>
          <p:cNvGrpSpPr/>
          <p:nvPr/>
        </p:nvGrpSpPr>
        <p:grpSpPr>
          <a:xfrm>
            <a:off x="825500" y="1896918"/>
            <a:ext cx="10541000" cy="3571240"/>
            <a:chOff x="857693" y="1524816"/>
            <a:chExt cx="10540898" cy="2546611"/>
          </a:xfrm>
        </p:grpSpPr>
        <p:pic>
          <p:nvPicPr>
            <p:cNvPr id="16" name="图片 15"/>
            <p:cNvPicPr>
              <a:picLocks noChangeAspect="1"/>
            </p:cNvPicPr>
            <p:nvPr/>
          </p:nvPicPr>
          <p:blipFill>
            <a:blip r:embed="rId2" cstate="print"/>
            <a:stretch>
              <a:fillRect/>
            </a:stretch>
          </p:blipFill>
          <p:spPr>
            <a:xfrm>
              <a:off x="857693" y="1524816"/>
              <a:ext cx="10540898" cy="2546611"/>
            </a:xfrm>
            <a:prstGeom prst="rect">
              <a:avLst/>
            </a:prstGeom>
          </p:spPr>
        </p:pic>
        <p:sp>
          <p:nvSpPr>
            <p:cNvPr id="5" name="矩形 4"/>
            <p:cNvSpPr/>
            <p:nvPr/>
          </p:nvSpPr>
          <p:spPr>
            <a:xfrm>
              <a:off x="1038056" y="1611303"/>
              <a:ext cx="10178902" cy="2460124"/>
            </a:xfrm>
            <a:prstGeom prst="rect">
              <a:avLst/>
            </a:prstGeom>
          </p:spPr>
          <p:txBody>
            <a:bodyPr wrap="square">
              <a:spAutoFit/>
            </a:bodyPr>
            <a:lstStyle/>
            <a:p>
              <a:pPr algn="just">
                <a:lnSpc>
                  <a:spcPct val="130000"/>
                </a:lnSpc>
              </a:pPr>
              <a:r>
                <a:rPr sz="2800" dirty="0" smtClean="0">
                  <a:solidFill>
                    <a:srgbClr val="002060"/>
                  </a:solidFill>
                  <a:latin typeface="微软雅黑" panose="020B0503020204020204" pitchFamily="34" charset="-122"/>
                  <a:ea typeface="微软雅黑" panose="020B0503020204020204" pitchFamily="34" charset="-122"/>
                </a:rPr>
                <a:t>规上企业与上年相比</a:t>
              </a:r>
              <a:r>
                <a:rPr sz="2800" dirty="0">
                  <a:solidFill>
                    <a:srgbClr val="002060"/>
                  </a:solidFill>
                  <a:latin typeface="微软雅黑" panose="020B0503020204020204" pitchFamily="34" charset="-122"/>
                  <a:ea typeface="微软雅黑" panose="020B0503020204020204" pitchFamily="34" charset="-122"/>
                </a:rPr>
                <a:t>（上年研发费用须大于零）新增加研发投入不到100万元的, 市财政按照30%给予补助；新增100万元(含100万元)-200万元(不含200万元)的，给予30万元的补助；新增200万元(含200万元)-300万元(不含300万元)的，给予40万元的补助，以此类推，每增加超过100万元，即多增加10万元的补助，最高补助120万元。</a:t>
              </a:r>
            </a:p>
          </p:txBody>
        </p:sp>
      </p:grpSp>
      <p:sp>
        <p:nvSpPr>
          <p:cNvPr id="100" name="文本框 99"/>
          <p:cNvSpPr txBox="1"/>
          <p:nvPr/>
        </p:nvSpPr>
        <p:spPr>
          <a:xfrm>
            <a:off x="1006475" y="1373823"/>
            <a:ext cx="5080000" cy="521970"/>
          </a:xfrm>
          <a:prstGeom prst="rect">
            <a:avLst/>
          </a:prstGeom>
          <a:noFill/>
          <a:ln w="9525">
            <a:noFill/>
          </a:ln>
        </p:spPr>
        <p:txBody>
          <a:bodyPr>
            <a:spAutoFit/>
          </a:bodyPr>
          <a:lstStyle/>
          <a:p>
            <a:pPr indent="0"/>
            <a:r>
              <a:rPr lang="zh-CN" sz="2800" dirty="0">
                <a:solidFill>
                  <a:srgbClr val="002060"/>
                </a:solidFill>
                <a:latin typeface="微软雅黑" panose="020B0503020204020204" pitchFamily="34" charset="-122"/>
                <a:ea typeface="微软雅黑" panose="020B0503020204020204" pitchFamily="34" charset="-122"/>
              </a:rPr>
              <a:t>政策标准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3420" y="413385"/>
            <a:ext cx="10804525" cy="645160"/>
          </a:xfrm>
          <a:prstGeom prst="rect">
            <a:avLst/>
          </a:prstGeom>
        </p:spPr>
        <p:txBody>
          <a:bodyPr wrap="square">
            <a:spAutoFit/>
          </a:bodyPr>
          <a:lstStyle/>
          <a:p>
            <a:r>
              <a:rPr lang="zh-CN" altLang="en-US" sz="3600" b="1" kern="100" dirty="0">
                <a:solidFill>
                  <a:srgbClr val="004F8A"/>
                </a:solidFill>
                <a:latin typeface="微软雅黑" panose="020B0503020204020204" pitchFamily="34" charset="-122"/>
                <a:ea typeface="微软雅黑" panose="020B0503020204020204" pitchFamily="34" charset="-122"/>
              </a:rPr>
              <a:t>（六）鼓励规上企业建立新型研发机构</a:t>
            </a:r>
          </a:p>
        </p:txBody>
      </p:sp>
      <p:sp>
        <p:nvSpPr>
          <p:cNvPr id="4" name="矩形 3"/>
          <p:cNvSpPr/>
          <p:nvPr/>
        </p:nvSpPr>
        <p:spPr bwMode="auto">
          <a:xfrm>
            <a:off x="448924" y="438831"/>
            <a:ext cx="138223" cy="595423"/>
          </a:xfrm>
          <a:prstGeom prst="rect">
            <a:avLst/>
          </a:prstGeom>
          <a:solidFill>
            <a:srgbClr val="004F8A"/>
          </a:solidFill>
          <a:ln w="0">
            <a:noFill/>
            <a:prstDash val="solid"/>
            <a:round/>
          </a:ln>
        </p:spPr>
        <p:txBody>
          <a:bodyPr vert="horz" wrap="square" lIns="91440" tIns="45720" rIns="91440" bIns="45720" numCol="1" rtlCol="0" anchor="t" anchorCtr="0" compatLnSpc="1"/>
          <a:lstStyle/>
          <a:p>
            <a:pPr algn="l"/>
            <a:endParaRPr lang="zh-CN" altLang="en-US"/>
          </a:p>
        </p:txBody>
      </p:sp>
      <p:grpSp>
        <p:nvGrpSpPr>
          <p:cNvPr id="18" name="组合 17"/>
          <p:cNvGrpSpPr/>
          <p:nvPr/>
        </p:nvGrpSpPr>
        <p:grpSpPr>
          <a:xfrm>
            <a:off x="824865" y="2199005"/>
            <a:ext cx="10541000" cy="2219960"/>
            <a:chOff x="857693" y="1524816"/>
            <a:chExt cx="10540898" cy="2470539"/>
          </a:xfrm>
        </p:grpSpPr>
        <p:pic>
          <p:nvPicPr>
            <p:cNvPr id="16" name="图片 15"/>
            <p:cNvPicPr>
              <a:picLocks noChangeAspect="1"/>
            </p:cNvPicPr>
            <p:nvPr/>
          </p:nvPicPr>
          <p:blipFill>
            <a:blip r:embed="rId2" cstate="print"/>
            <a:stretch>
              <a:fillRect/>
            </a:stretch>
          </p:blipFill>
          <p:spPr>
            <a:xfrm>
              <a:off x="857693" y="1524816"/>
              <a:ext cx="10540898" cy="2470539"/>
            </a:xfrm>
            <a:prstGeom prst="rect">
              <a:avLst/>
            </a:prstGeom>
          </p:spPr>
        </p:pic>
        <p:sp>
          <p:nvSpPr>
            <p:cNvPr id="5" name="矩形 4"/>
            <p:cNvSpPr/>
            <p:nvPr/>
          </p:nvSpPr>
          <p:spPr>
            <a:xfrm>
              <a:off x="1038056" y="1611303"/>
              <a:ext cx="10178902" cy="1970212"/>
            </a:xfrm>
            <a:prstGeom prst="rect">
              <a:avLst/>
            </a:prstGeom>
          </p:spPr>
          <p:txBody>
            <a:bodyPr wrap="square">
              <a:spAutoFit/>
            </a:bodyPr>
            <a:lstStyle/>
            <a:p>
              <a:pPr algn="just">
                <a:lnSpc>
                  <a:spcPct val="130000"/>
                </a:lnSpc>
              </a:pPr>
              <a:r>
                <a:rPr sz="2800" dirty="0" smtClean="0">
                  <a:solidFill>
                    <a:srgbClr val="002060"/>
                  </a:solidFill>
                  <a:latin typeface="微软雅黑" panose="020B0503020204020204" pitchFamily="34" charset="-122"/>
                  <a:ea typeface="微软雅黑" panose="020B0503020204020204" pitchFamily="34" charset="-122"/>
                </a:rPr>
                <a:t>对上年度研发费用超过</a:t>
              </a:r>
              <a:r>
                <a:rPr sz="2800" dirty="0">
                  <a:solidFill>
                    <a:srgbClr val="002060"/>
                  </a:solidFill>
                  <a:latin typeface="微软雅黑" panose="020B0503020204020204" pitchFamily="34" charset="-122"/>
                  <a:ea typeface="微软雅黑" panose="020B0503020204020204" pitchFamily="34" charset="-122"/>
                </a:rPr>
                <a:t>1000万元的规上企业，其研发机构从原企业分离、成立独立法人，市财政给予原企业一次性补助200万元。</a:t>
              </a:r>
            </a:p>
          </p:txBody>
        </p:sp>
      </p:grpSp>
      <p:sp>
        <p:nvSpPr>
          <p:cNvPr id="100" name="文本框 99"/>
          <p:cNvSpPr txBox="1"/>
          <p:nvPr/>
        </p:nvSpPr>
        <p:spPr>
          <a:xfrm>
            <a:off x="1006475" y="1373823"/>
            <a:ext cx="5080000" cy="521970"/>
          </a:xfrm>
          <a:prstGeom prst="rect">
            <a:avLst/>
          </a:prstGeom>
          <a:noFill/>
          <a:ln w="9525">
            <a:noFill/>
          </a:ln>
        </p:spPr>
        <p:txBody>
          <a:bodyPr>
            <a:spAutoFit/>
          </a:bodyPr>
          <a:lstStyle/>
          <a:p>
            <a:pPr indent="0"/>
            <a:r>
              <a:rPr lang="zh-CN" sz="2800" dirty="0">
                <a:solidFill>
                  <a:srgbClr val="002060"/>
                </a:solidFill>
                <a:latin typeface="微软雅黑" panose="020B0503020204020204" pitchFamily="34" charset="-122"/>
                <a:ea typeface="微软雅黑" panose="020B0503020204020204" pitchFamily="34" charset="-122"/>
              </a:rPr>
              <a:t>政策标准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3" cstate="print"/>
          <a:stretch>
            <a:fillRect/>
          </a:stretch>
        </p:blipFill>
        <p:spPr>
          <a:xfrm>
            <a:off x="-17059" y="23166"/>
            <a:ext cx="12192000" cy="6663892"/>
          </a:xfrm>
          <a:prstGeom prst="rect">
            <a:avLst/>
          </a:prstGeom>
        </p:spPr>
      </p:pic>
      <p:grpSp>
        <p:nvGrpSpPr>
          <p:cNvPr id="2" name="PA_组合 14"/>
          <p:cNvGrpSpPr/>
          <p:nvPr>
            <p:custDataLst>
              <p:tags r:id="rId1"/>
            </p:custDataLst>
          </p:nvPr>
        </p:nvGrpSpPr>
        <p:grpSpPr>
          <a:xfrm>
            <a:off x="-51611" y="4786929"/>
            <a:ext cx="12332216" cy="2106296"/>
            <a:chOff x="-24522" y="4835152"/>
            <a:chExt cx="12883272" cy="2399637"/>
          </a:xfrm>
        </p:grpSpPr>
        <p:sp>
          <p:nvSpPr>
            <p:cNvPr id="3" name="矩形 4"/>
            <p:cNvSpPr/>
            <p:nvPr/>
          </p:nvSpPr>
          <p:spPr>
            <a:xfrm>
              <a:off x="11574" y="4835152"/>
              <a:ext cx="12847176" cy="2164757"/>
            </a:xfrm>
            <a:custGeom>
              <a:avLst/>
              <a:gdLst>
                <a:gd name="connsiteX0" fmla="*/ 0 w 12858750"/>
                <a:gd name="connsiteY0" fmla="*/ 0 h 927714"/>
                <a:gd name="connsiteX1" fmla="*/ 12858750 w 12858750"/>
                <a:gd name="connsiteY1" fmla="*/ 0 h 927714"/>
                <a:gd name="connsiteX2" fmla="*/ 12858750 w 12858750"/>
                <a:gd name="connsiteY2" fmla="*/ 927714 h 927714"/>
                <a:gd name="connsiteX3" fmla="*/ 0 w 12858750"/>
                <a:gd name="connsiteY3" fmla="*/ 927714 h 927714"/>
                <a:gd name="connsiteX4" fmla="*/ 0 w 12858750"/>
                <a:gd name="connsiteY4" fmla="*/ 0 h 927714"/>
                <a:gd name="connsiteX0-1" fmla="*/ 0 w 12858750"/>
                <a:gd name="connsiteY0-2" fmla="*/ 540152 h 1467866"/>
                <a:gd name="connsiteX1-3" fmla="*/ 12858750 w 12858750"/>
                <a:gd name="connsiteY1-4" fmla="*/ 540152 h 1467866"/>
                <a:gd name="connsiteX2-5" fmla="*/ 12858750 w 12858750"/>
                <a:gd name="connsiteY2-6" fmla="*/ 1467866 h 1467866"/>
                <a:gd name="connsiteX3-7" fmla="*/ 0 w 12858750"/>
                <a:gd name="connsiteY3-8" fmla="*/ 1467866 h 1467866"/>
                <a:gd name="connsiteX4-9" fmla="*/ 0 w 12858750"/>
                <a:gd name="connsiteY4-10" fmla="*/ 540152 h 1467866"/>
                <a:gd name="connsiteX0-11" fmla="*/ 0 w 12858750"/>
                <a:gd name="connsiteY0-12" fmla="*/ 311468 h 1239182"/>
                <a:gd name="connsiteX1-13" fmla="*/ 12858750 w 12858750"/>
                <a:gd name="connsiteY1-14" fmla="*/ 311468 h 1239182"/>
                <a:gd name="connsiteX2-15" fmla="*/ 12858750 w 12858750"/>
                <a:gd name="connsiteY2-16" fmla="*/ 1239182 h 1239182"/>
                <a:gd name="connsiteX3-17" fmla="*/ 0 w 12858750"/>
                <a:gd name="connsiteY3-18" fmla="*/ 1239182 h 1239182"/>
                <a:gd name="connsiteX4-19" fmla="*/ 0 w 12858750"/>
                <a:gd name="connsiteY4-20" fmla="*/ 311468 h 1239182"/>
                <a:gd name="connsiteX0-21" fmla="*/ 0 w 12858750"/>
                <a:gd name="connsiteY0-22" fmla="*/ 544858 h 1472572"/>
                <a:gd name="connsiteX1-23" fmla="*/ 12858750 w 12858750"/>
                <a:gd name="connsiteY1-24" fmla="*/ 544858 h 1472572"/>
                <a:gd name="connsiteX2-25" fmla="*/ 12858750 w 12858750"/>
                <a:gd name="connsiteY2-26" fmla="*/ 1472572 h 1472572"/>
                <a:gd name="connsiteX3-27" fmla="*/ 0 w 12858750"/>
                <a:gd name="connsiteY3-28" fmla="*/ 1472572 h 1472572"/>
                <a:gd name="connsiteX4-29" fmla="*/ 0 w 12858750"/>
                <a:gd name="connsiteY4-30" fmla="*/ 544858 h 1472572"/>
                <a:gd name="connsiteX0-31" fmla="*/ 0 w 12858750"/>
                <a:gd name="connsiteY0-32" fmla="*/ 523368 h 1451082"/>
                <a:gd name="connsiteX1-33" fmla="*/ 12858750 w 12858750"/>
                <a:gd name="connsiteY1-34" fmla="*/ 523368 h 1451082"/>
                <a:gd name="connsiteX2-35" fmla="*/ 12858750 w 12858750"/>
                <a:gd name="connsiteY2-36" fmla="*/ 1451082 h 1451082"/>
                <a:gd name="connsiteX3-37" fmla="*/ 0 w 12858750"/>
                <a:gd name="connsiteY3-38" fmla="*/ 1451082 h 1451082"/>
                <a:gd name="connsiteX4-39" fmla="*/ 0 w 12858750"/>
                <a:gd name="connsiteY4-40" fmla="*/ 523368 h 1451082"/>
                <a:gd name="connsiteX0-41" fmla="*/ 0 w 12858750"/>
                <a:gd name="connsiteY0-42" fmla="*/ 523368 h 1451082"/>
                <a:gd name="connsiteX1-43" fmla="*/ 12858750 w 12858750"/>
                <a:gd name="connsiteY1-44" fmla="*/ 523368 h 1451082"/>
                <a:gd name="connsiteX2-45" fmla="*/ 12858750 w 12858750"/>
                <a:gd name="connsiteY2-46" fmla="*/ 1451082 h 1451082"/>
                <a:gd name="connsiteX3-47" fmla="*/ 0 w 12858750"/>
                <a:gd name="connsiteY3-48" fmla="*/ 1451082 h 1451082"/>
                <a:gd name="connsiteX4-49" fmla="*/ 0 w 12858750"/>
                <a:gd name="connsiteY4-50" fmla="*/ 523368 h 1451082"/>
                <a:gd name="connsiteX0-51" fmla="*/ 0 w 12858750"/>
                <a:gd name="connsiteY0-52" fmla="*/ 523368 h 1453221"/>
                <a:gd name="connsiteX1-53" fmla="*/ 12858750 w 12858750"/>
                <a:gd name="connsiteY1-54" fmla="*/ 523368 h 1453221"/>
                <a:gd name="connsiteX2-55" fmla="*/ 12858750 w 12858750"/>
                <a:gd name="connsiteY2-56" fmla="*/ 1451082 h 1453221"/>
                <a:gd name="connsiteX3-57" fmla="*/ 0 w 12858750"/>
                <a:gd name="connsiteY3-58" fmla="*/ 1451082 h 1453221"/>
                <a:gd name="connsiteX4-59" fmla="*/ 0 w 12858750"/>
                <a:gd name="connsiteY4-60" fmla="*/ 523368 h 1453221"/>
                <a:gd name="connsiteX0-61" fmla="*/ 0 w 12858750"/>
                <a:gd name="connsiteY0-62" fmla="*/ 523368 h 1453221"/>
                <a:gd name="connsiteX1-63" fmla="*/ 12858750 w 12858750"/>
                <a:gd name="connsiteY1-64" fmla="*/ 523368 h 1453221"/>
                <a:gd name="connsiteX2-65" fmla="*/ 12858750 w 12858750"/>
                <a:gd name="connsiteY2-66" fmla="*/ 1451082 h 1453221"/>
                <a:gd name="connsiteX3-67" fmla="*/ 0 w 12858750"/>
                <a:gd name="connsiteY3-68" fmla="*/ 1451082 h 1453221"/>
                <a:gd name="connsiteX4-69" fmla="*/ 0 w 12858750"/>
                <a:gd name="connsiteY4-70" fmla="*/ 523368 h 1453221"/>
                <a:gd name="connsiteX0-71" fmla="*/ 0 w 12858750"/>
                <a:gd name="connsiteY0-72" fmla="*/ 570888 h 1500741"/>
                <a:gd name="connsiteX1-73" fmla="*/ 12858750 w 12858750"/>
                <a:gd name="connsiteY1-74" fmla="*/ 570888 h 1500741"/>
                <a:gd name="connsiteX2-75" fmla="*/ 12858750 w 12858750"/>
                <a:gd name="connsiteY2-76" fmla="*/ 1498602 h 1500741"/>
                <a:gd name="connsiteX3-77" fmla="*/ 0 w 12858750"/>
                <a:gd name="connsiteY3-78" fmla="*/ 1498602 h 1500741"/>
                <a:gd name="connsiteX4-79" fmla="*/ 0 w 12858750"/>
                <a:gd name="connsiteY4-80" fmla="*/ 570888 h 1500741"/>
                <a:gd name="connsiteX0-81" fmla="*/ 0 w 12858750"/>
                <a:gd name="connsiteY0-82" fmla="*/ 570888 h 1613161"/>
                <a:gd name="connsiteX1-83" fmla="*/ 12858750 w 12858750"/>
                <a:gd name="connsiteY1-84" fmla="*/ 570888 h 1613161"/>
                <a:gd name="connsiteX2-85" fmla="*/ 12858750 w 12858750"/>
                <a:gd name="connsiteY2-86" fmla="*/ 1498602 h 1613161"/>
                <a:gd name="connsiteX3-87" fmla="*/ 0 w 12858750"/>
                <a:gd name="connsiteY3-88" fmla="*/ 1498602 h 1613161"/>
                <a:gd name="connsiteX4-89" fmla="*/ 0 w 12858750"/>
                <a:gd name="connsiteY4-90" fmla="*/ 570888 h 1613161"/>
                <a:gd name="connsiteX0-91" fmla="*/ 0 w 12858750"/>
                <a:gd name="connsiteY0-92" fmla="*/ 570888 h 1596917"/>
                <a:gd name="connsiteX1-93" fmla="*/ 12858750 w 12858750"/>
                <a:gd name="connsiteY1-94" fmla="*/ 570888 h 1596917"/>
                <a:gd name="connsiteX2-95" fmla="*/ 12858750 w 12858750"/>
                <a:gd name="connsiteY2-96" fmla="*/ 1498602 h 1596917"/>
                <a:gd name="connsiteX3-97" fmla="*/ 0 w 12858750"/>
                <a:gd name="connsiteY3-98" fmla="*/ 1498602 h 1596917"/>
                <a:gd name="connsiteX4-99" fmla="*/ 0 w 12858750"/>
                <a:gd name="connsiteY4-100" fmla="*/ 570888 h 1596917"/>
                <a:gd name="connsiteX0-101" fmla="*/ 0 w 12858750"/>
                <a:gd name="connsiteY0-102" fmla="*/ 570888 h 2419778"/>
                <a:gd name="connsiteX1-103" fmla="*/ 12858750 w 12858750"/>
                <a:gd name="connsiteY1-104" fmla="*/ 570888 h 2419778"/>
                <a:gd name="connsiteX2-105" fmla="*/ 12847176 w 12858750"/>
                <a:gd name="connsiteY2-106" fmla="*/ 2343554 h 2419778"/>
                <a:gd name="connsiteX3-107" fmla="*/ 0 w 12858750"/>
                <a:gd name="connsiteY3-108" fmla="*/ 1498602 h 2419778"/>
                <a:gd name="connsiteX4-109" fmla="*/ 0 w 12858750"/>
                <a:gd name="connsiteY4-110" fmla="*/ 570888 h 2419778"/>
                <a:gd name="connsiteX0-111" fmla="*/ 0 w 12847176"/>
                <a:gd name="connsiteY0-112" fmla="*/ 493771 h 2342661"/>
                <a:gd name="connsiteX1-113" fmla="*/ 12835601 w 12847176"/>
                <a:gd name="connsiteY1-114" fmla="*/ 1153528 h 2342661"/>
                <a:gd name="connsiteX2-115" fmla="*/ 12847176 w 12847176"/>
                <a:gd name="connsiteY2-116" fmla="*/ 2266437 h 2342661"/>
                <a:gd name="connsiteX3-117" fmla="*/ 0 w 12847176"/>
                <a:gd name="connsiteY3-118" fmla="*/ 1421485 h 2342661"/>
                <a:gd name="connsiteX4-119" fmla="*/ 0 w 12847176"/>
                <a:gd name="connsiteY4-120" fmla="*/ 493771 h 2342661"/>
                <a:gd name="connsiteX0-121" fmla="*/ 0 w 12847176"/>
                <a:gd name="connsiteY0-122" fmla="*/ 535553 h 2384443"/>
                <a:gd name="connsiteX1-123" fmla="*/ 12835601 w 12847176"/>
                <a:gd name="connsiteY1-124" fmla="*/ 1195310 h 2384443"/>
                <a:gd name="connsiteX2-125" fmla="*/ 12847176 w 12847176"/>
                <a:gd name="connsiteY2-126" fmla="*/ 2308219 h 2384443"/>
                <a:gd name="connsiteX3-127" fmla="*/ 0 w 12847176"/>
                <a:gd name="connsiteY3-128" fmla="*/ 1463267 h 2384443"/>
                <a:gd name="connsiteX4-129" fmla="*/ 0 w 12847176"/>
                <a:gd name="connsiteY4-130" fmla="*/ 535553 h 2384443"/>
                <a:gd name="connsiteX0-131" fmla="*/ 0 w 12847176"/>
                <a:gd name="connsiteY0-132" fmla="*/ 535553 h 2327184"/>
                <a:gd name="connsiteX1-133" fmla="*/ 12835601 w 12847176"/>
                <a:gd name="connsiteY1-134" fmla="*/ 1195310 h 2327184"/>
                <a:gd name="connsiteX2-135" fmla="*/ 12847176 w 12847176"/>
                <a:gd name="connsiteY2-136" fmla="*/ 2308219 h 2327184"/>
                <a:gd name="connsiteX3-137" fmla="*/ 0 w 12847176"/>
                <a:gd name="connsiteY3-138" fmla="*/ 1463267 h 2327184"/>
                <a:gd name="connsiteX4-139" fmla="*/ 0 w 12847176"/>
                <a:gd name="connsiteY4-140" fmla="*/ 535553 h 2327184"/>
                <a:gd name="connsiteX0-141" fmla="*/ 0 w 12847176"/>
                <a:gd name="connsiteY0-142" fmla="*/ 558321 h 2164757"/>
                <a:gd name="connsiteX1-143" fmla="*/ 12835601 w 12847176"/>
                <a:gd name="connsiteY1-144" fmla="*/ 1032883 h 2164757"/>
                <a:gd name="connsiteX2-145" fmla="*/ 12847176 w 12847176"/>
                <a:gd name="connsiteY2-146" fmla="*/ 2145792 h 2164757"/>
                <a:gd name="connsiteX3-147" fmla="*/ 0 w 12847176"/>
                <a:gd name="connsiteY3-148" fmla="*/ 1300840 h 2164757"/>
                <a:gd name="connsiteX4-149" fmla="*/ 0 w 12847176"/>
                <a:gd name="connsiteY4-150" fmla="*/ 558321 h 216475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847176" h="2164757">
                  <a:moveTo>
                    <a:pt x="0" y="558321"/>
                  </a:moveTo>
                  <a:cubicBezTo>
                    <a:pt x="5756235" y="-1258904"/>
                    <a:pt x="9394304" y="2028307"/>
                    <a:pt x="12835601" y="1032883"/>
                  </a:cubicBezTo>
                  <a:lnTo>
                    <a:pt x="12847176" y="2145792"/>
                  </a:lnTo>
                  <a:cubicBezTo>
                    <a:pt x="7820146" y="2435159"/>
                    <a:pt x="4320974" y="-713154"/>
                    <a:pt x="0" y="1300840"/>
                  </a:cubicBezTo>
                  <a:lnTo>
                    <a:pt x="0" y="558321"/>
                  </a:lnTo>
                  <a:close/>
                </a:path>
              </a:pathLst>
            </a:custGeom>
            <a:solidFill>
              <a:srgbClr val="00B0F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5548794"/>
              <a:ext cx="11397927" cy="1684925"/>
            </a:xfrm>
            <a:custGeom>
              <a:avLst/>
              <a:gdLst>
                <a:gd name="connsiteX0" fmla="*/ 0 w 8949655"/>
                <a:gd name="connsiteY0" fmla="*/ 0 h 1384077"/>
                <a:gd name="connsiteX1" fmla="*/ 8949655 w 8949655"/>
                <a:gd name="connsiteY1" fmla="*/ 0 h 1384077"/>
                <a:gd name="connsiteX2" fmla="*/ 8949655 w 8949655"/>
                <a:gd name="connsiteY2" fmla="*/ 1384077 h 1384077"/>
                <a:gd name="connsiteX3" fmla="*/ 0 w 8949655"/>
                <a:gd name="connsiteY3" fmla="*/ 1384077 h 1384077"/>
                <a:gd name="connsiteX4" fmla="*/ 0 w 8949655"/>
                <a:gd name="connsiteY4" fmla="*/ 0 h 1384077"/>
                <a:gd name="connsiteX0-1" fmla="*/ 0 w 8949655"/>
                <a:gd name="connsiteY0-2" fmla="*/ 0 h 1384077"/>
                <a:gd name="connsiteX1-3" fmla="*/ 8949655 w 8949655"/>
                <a:gd name="connsiteY1-4" fmla="*/ 1384077 h 1384077"/>
                <a:gd name="connsiteX2-5" fmla="*/ 0 w 8949655"/>
                <a:gd name="connsiteY2-6" fmla="*/ 1384077 h 1384077"/>
                <a:gd name="connsiteX3-7" fmla="*/ 0 w 8949655"/>
                <a:gd name="connsiteY3-8" fmla="*/ 0 h 1384077"/>
                <a:gd name="connsiteX0-9" fmla="*/ 0 w 8949655"/>
                <a:gd name="connsiteY0-10" fmla="*/ 0 h 1384077"/>
                <a:gd name="connsiteX1-11" fmla="*/ 8949655 w 8949655"/>
                <a:gd name="connsiteY1-12" fmla="*/ 1384077 h 1384077"/>
                <a:gd name="connsiteX2-13" fmla="*/ 0 w 8949655"/>
                <a:gd name="connsiteY2-14" fmla="*/ 1384077 h 1384077"/>
                <a:gd name="connsiteX3-15" fmla="*/ 0 w 8949655"/>
                <a:gd name="connsiteY3-16" fmla="*/ 0 h 1384077"/>
                <a:gd name="connsiteX0-17" fmla="*/ 0 w 8949655"/>
                <a:gd name="connsiteY0-18" fmla="*/ 299217 h 1683294"/>
                <a:gd name="connsiteX1-19" fmla="*/ 8949655 w 8949655"/>
                <a:gd name="connsiteY1-20" fmla="*/ 1683294 h 1683294"/>
                <a:gd name="connsiteX2-21" fmla="*/ 0 w 8949655"/>
                <a:gd name="connsiteY2-22" fmla="*/ 1683294 h 1683294"/>
                <a:gd name="connsiteX3-23" fmla="*/ 0 w 8949655"/>
                <a:gd name="connsiteY3-24" fmla="*/ 299217 h 1683294"/>
                <a:gd name="connsiteX0-25" fmla="*/ 0 w 8949655"/>
                <a:gd name="connsiteY0-26" fmla="*/ 313045 h 1697122"/>
                <a:gd name="connsiteX1-27" fmla="*/ 8949655 w 8949655"/>
                <a:gd name="connsiteY1-28" fmla="*/ 1697122 h 1697122"/>
                <a:gd name="connsiteX2-29" fmla="*/ 0 w 8949655"/>
                <a:gd name="connsiteY2-30" fmla="*/ 1697122 h 1697122"/>
                <a:gd name="connsiteX3-31" fmla="*/ 0 w 8949655"/>
                <a:gd name="connsiteY3-32" fmla="*/ 313045 h 1697122"/>
                <a:gd name="connsiteX0-33" fmla="*/ 0 w 8949655"/>
                <a:gd name="connsiteY0-34" fmla="*/ 300848 h 1684925"/>
                <a:gd name="connsiteX1-35" fmla="*/ 8949655 w 8949655"/>
                <a:gd name="connsiteY1-36" fmla="*/ 1684925 h 1684925"/>
                <a:gd name="connsiteX2-37" fmla="*/ 0 w 8949655"/>
                <a:gd name="connsiteY2-38" fmla="*/ 1684925 h 1684925"/>
                <a:gd name="connsiteX3-39" fmla="*/ 0 w 8949655"/>
                <a:gd name="connsiteY3-40" fmla="*/ 300848 h 1684925"/>
              </a:gdLst>
              <a:ahLst/>
              <a:cxnLst>
                <a:cxn ang="0">
                  <a:pos x="connsiteX0-1" y="connsiteY0-2"/>
                </a:cxn>
                <a:cxn ang="0">
                  <a:pos x="connsiteX1-3" y="connsiteY1-4"/>
                </a:cxn>
                <a:cxn ang="0">
                  <a:pos x="connsiteX2-5" y="connsiteY2-6"/>
                </a:cxn>
                <a:cxn ang="0">
                  <a:pos x="connsiteX3-7" y="connsiteY3-8"/>
                </a:cxn>
              </a:cxnLst>
              <a:rect l="l" t="t" r="r" b="b"/>
              <a:pathLst>
                <a:path w="8949655" h="1684925">
                  <a:moveTo>
                    <a:pt x="0" y="300848"/>
                  </a:moveTo>
                  <a:cubicBezTo>
                    <a:pt x="2692273" y="-235320"/>
                    <a:pt x="5727446" y="-210379"/>
                    <a:pt x="8949655" y="1684925"/>
                  </a:cubicBezTo>
                  <a:lnTo>
                    <a:pt x="0" y="1684925"/>
                  </a:lnTo>
                  <a:lnTo>
                    <a:pt x="0" y="300848"/>
                  </a:lnTo>
                  <a:close/>
                </a:path>
              </a:pathLst>
            </a:custGeom>
            <a:gradFill>
              <a:gsLst>
                <a:gs pos="37000">
                  <a:srgbClr val="004F8A"/>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5920581"/>
              <a:ext cx="12858750" cy="1314208"/>
            </a:xfrm>
            <a:custGeom>
              <a:avLst/>
              <a:gdLst>
                <a:gd name="connsiteX0" fmla="*/ 0 w 12858750"/>
                <a:gd name="connsiteY0" fmla="*/ 0 h 927714"/>
                <a:gd name="connsiteX1" fmla="*/ 12858750 w 12858750"/>
                <a:gd name="connsiteY1" fmla="*/ 0 h 927714"/>
                <a:gd name="connsiteX2" fmla="*/ 12858750 w 12858750"/>
                <a:gd name="connsiteY2" fmla="*/ 927714 h 927714"/>
                <a:gd name="connsiteX3" fmla="*/ 0 w 12858750"/>
                <a:gd name="connsiteY3" fmla="*/ 927714 h 927714"/>
                <a:gd name="connsiteX4" fmla="*/ 0 w 12858750"/>
                <a:gd name="connsiteY4" fmla="*/ 0 h 927714"/>
                <a:gd name="connsiteX0-1" fmla="*/ 0 w 12858750"/>
                <a:gd name="connsiteY0-2" fmla="*/ 540152 h 1467866"/>
                <a:gd name="connsiteX1-3" fmla="*/ 12858750 w 12858750"/>
                <a:gd name="connsiteY1-4" fmla="*/ 540152 h 1467866"/>
                <a:gd name="connsiteX2-5" fmla="*/ 12858750 w 12858750"/>
                <a:gd name="connsiteY2-6" fmla="*/ 1467866 h 1467866"/>
                <a:gd name="connsiteX3-7" fmla="*/ 0 w 12858750"/>
                <a:gd name="connsiteY3-8" fmla="*/ 1467866 h 1467866"/>
                <a:gd name="connsiteX4-9" fmla="*/ 0 w 12858750"/>
                <a:gd name="connsiteY4-10" fmla="*/ 540152 h 1467866"/>
                <a:gd name="connsiteX0-11" fmla="*/ 0 w 12858750"/>
                <a:gd name="connsiteY0-12" fmla="*/ 311468 h 1239182"/>
                <a:gd name="connsiteX1-13" fmla="*/ 12858750 w 12858750"/>
                <a:gd name="connsiteY1-14" fmla="*/ 311468 h 1239182"/>
                <a:gd name="connsiteX2-15" fmla="*/ 12858750 w 12858750"/>
                <a:gd name="connsiteY2-16" fmla="*/ 1239182 h 1239182"/>
                <a:gd name="connsiteX3-17" fmla="*/ 0 w 12858750"/>
                <a:gd name="connsiteY3-18" fmla="*/ 1239182 h 1239182"/>
                <a:gd name="connsiteX4-19" fmla="*/ 0 w 12858750"/>
                <a:gd name="connsiteY4-20" fmla="*/ 311468 h 1239182"/>
                <a:gd name="connsiteX0-21" fmla="*/ 0 w 12858750"/>
                <a:gd name="connsiteY0-22" fmla="*/ 544858 h 1472572"/>
                <a:gd name="connsiteX1-23" fmla="*/ 12858750 w 12858750"/>
                <a:gd name="connsiteY1-24" fmla="*/ 544858 h 1472572"/>
                <a:gd name="connsiteX2-25" fmla="*/ 12858750 w 12858750"/>
                <a:gd name="connsiteY2-26" fmla="*/ 1472572 h 1472572"/>
                <a:gd name="connsiteX3-27" fmla="*/ 0 w 12858750"/>
                <a:gd name="connsiteY3-28" fmla="*/ 1472572 h 1472572"/>
                <a:gd name="connsiteX4-29" fmla="*/ 0 w 12858750"/>
                <a:gd name="connsiteY4-30" fmla="*/ 544858 h 1472572"/>
                <a:gd name="connsiteX0-31" fmla="*/ 0 w 12858750"/>
                <a:gd name="connsiteY0-32" fmla="*/ 523368 h 1451082"/>
                <a:gd name="connsiteX1-33" fmla="*/ 12858750 w 12858750"/>
                <a:gd name="connsiteY1-34" fmla="*/ 523368 h 1451082"/>
                <a:gd name="connsiteX2-35" fmla="*/ 12858750 w 12858750"/>
                <a:gd name="connsiteY2-36" fmla="*/ 1451082 h 1451082"/>
                <a:gd name="connsiteX3-37" fmla="*/ 0 w 12858750"/>
                <a:gd name="connsiteY3-38" fmla="*/ 1451082 h 1451082"/>
                <a:gd name="connsiteX4-39" fmla="*/ 0 w 12858750"/>
                <a:gd name="connsiteY4-40" fmla="*/ 523368 h 1451082"/>
                <a:gd name="connsiteX0-41" fmla="*/ 0 w 12858750"/>
                <a:gd name="connsiteY0-42" fmla="*/ 523368 h 1451082"/>
                <a:gd name="connsiteX1-43" fmla="*/ 12858750 w 12858750"/>
                <a:gd name="connsiteY1-44" fmla="*/ 523368 h 1451082"/>
                <a:gd name="connsiteX2-45" fmla="*/ 12858750 w 12858750"/>
                <a:gd name="connsiteY2-46" fmla="*/ 1451082 h 1451082"/>
                <a:gd name="connsiteX3-47" fmla="*/ 0 w 12858750"/>
                <a:gd name="connsiteY3-48" fmla="*/ 1451082 h 1451082"/>
                <a:gd name="connsiteX4-49" fmla="*/ 0 w 12858750"/>
                <a:gd name="connsiteY4-50" fmla="*/ 523368 h 1451082"/>
                <a:gd name="connsiteX0-51" fmla="*/ 0 w 12858750"/>
                <a:gd name="connsiteY0-52" fmla="*/ 523368 h 1453221"/>
                <a:gd name="connsiteX1-53" fmla="*/ 12858750 w 12858750"/>
                <a:gd name="connsiteY1-54" fmla="*/ 523368 h 1453221"/>
                <a:gd name="connsiteX2-55" fmla="*/ 12858750 w 12858750"/>
                <a:gd name="connsiteY2-56" fmla="*/ 1451082 h 1453221"/>
                <a:gd name="connsiteX3-57" fmla="*/ 0 w 12858750"/>
                <a:gd name="connsiteY3-58" fmla="*/ 1451082 h 1453221"/>
                <a:gd name="connsiteX4-59" fmla="*/ 0 w 12858750"/>
                <a:gd name="connsiteY4-60" fmla="*/ 523368 h 1453221"/>
                <a:gd name="connsiteX0-61" fmla="*/ 0 w 12858750"/>
                <a:gd name="connsiteY0-62" fmla="*/ 523368 h 1453221"/>
                <a:gd name="connsiteX1-63" fmla="*/ 12858750 w 12858750"/>
                <a:gd name="connsiteY1-64" fmla="*/ 523368 h 1453221"/>
                <a:gd name="connsiteX2-65" fmla="*/ 12858750 w 12858750"/>
                <a:gd name="connsiteY2-66" fmla="*/ 1451082 h 1453221"/>
                <a:gd name="connsiteX3-67" fmla="*/ 0 w 12858750"/>
                <a:gd name="connsiteY3-68" fmla="*/ 1451082 h 1453221"/>
                <a:gd name="connsiteX4-69" fmla="*/ 0 w 12858750"/>
                <a:gd name="connsiteY4-70" fmla="*/ 523368 h 1453221"/>
                <a:gd name="connsiteX0-71" fmla="*/ 0 w 12858750"/>
                <a:gd name="connsiteY0-72" fmla="*/ 570888 h 1500741"/>
                <a:gd name="connsiteX1-73" fmla="*/ 12858750 w 12858750"/>
                <a:gd name="connsiteY1-74" fmla="*/ 570888 h 1500741"/>
                <a:gd name="connsiteX2-75" fmla="*/ 12858750 w 12858750"/>
                <a:gd name="connsiteY2-76" fmla="*/ 1498602 h 1500741"/>
                <a:gd name="connsiteX3-77" fmla="*/ 0 w 12858750"/>
                <a:gd name="connsiteY3-78" fmla="*/ 1498602 h 1500741"/>
                <a:gd name="connsiteX4-79" fmla="*/ 0 w 12858750"/>
                <a:gd name="connsiteY4-80" fmla="*/ 570888 h 15007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858750" h="1500741">
                  <a:moveTo>
                    <a:pt x="0" y="570888"/>
                  </a:moveTo>
                  <a:cubicBezTo>
                    <a:pt x="5756235" y="-1246337"/>
                    <a:pt x="9394303" y="1983000"/>
                    <a:pt x="12858750" y="570888"/>
                  </a:cubicBezTo>
                  <a:lnTo>
                    <a:pt x="12858750" y="1498602"/>
                  </a:lnTo>
                  <a:cubicBezTo>
                    <a:pt x="7438181" y="1568050"/>
                    <a:pt x="4390422" y="-87129"/>
                    <a:pt x="0" y="1498602"/>
                  </a:cubicBezTo>
                  <a:lnTo>
                    <a:pt x="0" y="570888"/>
                  </a:lnTo>
                  <a:close/>
                </a:path>
              </a:pathLst>
            </a:custGeom>
            <a:solidFill>
              <a:srgbClr val="00B0F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4"/>
            <p:cNvSpPr/>
            <p:nvPr/>
          </p:nvSpPr>
          <p:spPr>
            <a:xfrm>
              <a:off x="-24522" y="4885507"/>
              <a:ext cx="12883272" cy="2327185"/>
            </a:xfrm>
            <a:custGeom>
              <a:avLst/>
              <a:gdLst>
                <a:gd name="connsiteX0" fmla="*/ 0 w 12858750"/>
                <a:gd name="connsiteY0" fmla="*/ 0 h 927714"/>
                <a:gd name="connsiteX1" fmla="*/ 12858750 w 12858750"/>
                <a:gd name="connsiteY1" fmla="*/ 0 h 927714"/>
                <a:gd name="connsiteX2" fmla="*/ 12858750 w 12858750"/>
                <a:gd name="connsiteY2" fmla="*/ 927714 h 927714"/>
                <a:gd name="connsiteX3" fmla="*/ 0 w 12858750"/>
                <a:gd name="connsiteY3" fmla="*/ 927714 h 927714"/>
                <a:gd name="connsiteX4" fmla="*/ 0 w 12858750"/>
                <a:gd name="connsiteY4" fmla="*/ 0 h 927714"/>
                <a:gd name="connsiteX0-1" fmla="*/ 0 w 12858750"/>
                <a:gd name="connsiteY0-2" fmla="*/ 540152 h 1467866"/>
                <a:gd name="connsiteX1-3" fmla="*/ 12858750 w 12858750"/>
                <a:gd name="connsiteY1-4" fmla="*/ 540152 h 1467866"/>
                <a:gd name="connsiteX2-5" fmla="*/ 12858750 w 12858750"/>
                <a:gd name="connsiteY2-6" fmla="*/ 1467866 h 1467866"/>
                <a:gd name="connsiteX3-7" fmla="*/ 0 w 12858750"/>
                <a:gd name="connsiteY3-8" fmla="*/ 1467866 h 1467866"/>
                <a:gd name="connsiteX4-9" fmla="*/ 0 w 12858750"/>
                <a:gd name="connsiteY4-10" fmla="*/ 540152 h 1467866"/>
                <a:gd name="connsiteX0-11" fmla="*/ 0 w 12858750"/>
                <a:gd name="connsiteY0-12" fmla="*/ 311468 h 1239182"/>
                <a:gd name="connsiteX1-13" fmla="*/ 12858750 w 12858750"/>
                <a:gd name="connsiteY1-14" fmla="*/ 311468 h 1239182"/>
                <a:gd name="connsiteX2-15" fmla="*/ 12858750 w 12858750"/>
                <a:gd name="connsiteY2-16" fmla="*/ 1239182 h 1239182"/>
                <a:gd name="connsiteX3-17" fmla="*/ 0 w 12858750"/>
                <a:gd name="connsiteY3-18" fmla="*/ 1239182 h 1239182"/>
                <a:gd name="connsiteX4-19" fmla="*/ 0 w 12858750"/>
                <a:gd name="connsiteY4-20" fmla="*/ 311468 h 1239182"/>
                <a:gd name="connsiteX0-21" fmla="*/ 0 w 12858750"/>
                <a:gd name="connsiteY0-22" fmla="*/ 544858 h 1472572"/>
                <a:gd name="connsiteX1-23" fmla="*/ 12858750 w 12858750"/>
                <a:gd name="connsiteY1-24" fmla="*/ 544858 h 1472572"/>
                <a:gd name="connsiteX2-25" fmla="*/ 12858750 w 12858750"/>
                <a:gd name="connsiteY2-26" fmla="*/ 1472572 h 1472572"/>
                <a:gd name="connsiteX3-27" fmla="*/ 0 w 12858750"/>
                <a:gd name="connsiteY3-28" fmla="*/ 1472572 h 1472572"/>
                <a:gd name="connsiteX4-29" fmla="*/ 0 w 12858750"/>
                <a:gd name="connsiteY4-30" fmla="*/ 544858 h 1472572"/>
                <a:gd name="connsiteX0-31" fmla="*/ 0 w 12858750"/>
                <a:gd name="connsiteY0-32" fmla="*/ 523368 h 1451082"/>
                <a:gd name="connsiteX1-33" fmla="*/ 12858750 w 12858750"/>
                <a:gd name="connsiteY1-34" fmla="*/ 523368 h 1451082"/>
                <a:gd name="connsiteX2-35" fmla="*/ 12858750 w 12858750"/>
                <a:gd name="connsiteY2-36" fmla="*/ 1451082 h 1451082"/>
                <a:gd name="connsiteX3-37" fmla="*/ 0 w 12858750"/>
                <a:gd name="connsiteY3-38" fmla="*/ 1451082 h 1451082"/>
                <a:gd name="connsiteX4-39" fmla="*/ 0 w 12858750"/>
                <a:gd name="connsiteY4-40" fmla="*/ 523368 h 1451082"/>
                <a:gd name="connsiteX0-41" fmla="*/ 0 w 12858750"/>
                <a:gd name="connsiteY0-42" fmla="*/ 523368 h 1451082"/>
                <a:gd name="connsiteX1-43" fmla="*/ 12858750 w 12858750"/>
                <a:gd name="connsiteY1-44" fmla="*/ 523368 h 1451082"/>
                <a:gd name="connsiteX2-45" fmla="*/ 12858750 w 12858750"/>
                <a:gd name="connsiteY2-46" fmla="*/ 1451082 h 1451082"/>
                <a:gd name="connsiteX3-47" fmla="*/ 0 w 12858750"/>
                <a:gd name="connsiteY3-48" fmla="*/ 1451082 h 1451082"/>
                <a:gd name="connsiteX4-49" fmla="*/ 0 w 12858750"/>
                <a:gd name="connsiteY4-50" fmla="*/ 523368 h 1451082"/>
                <a:gd name="connsiteX0-51" fmla="*/ 0 w 12858750"/>
                <a:gd name="connsiteY0-52" fmla="*/ 523368 h 1453221"/>
                <a:gd name="connsiteX1-53" fmla="*/ 12858750 w 12858750"/>
                <a:gd name="connsiteY1-54" fmla="*/ 523368 h 1453221"/>
                <a:gd name="connsiteX2-55" fmla="*/ 12858750 w 12858750"/>
                <a:gd name="connsiteY2-56" fmla="*/ 1451082 h 1453221"/>
                <a:gd name="connsiteX3-57" fmla="*/ 0 w 12858750"/>
                <a:gd name="connsiteY3-58" fmla="*/ 1451082 h 1453221"/>
                <a:gd name="connsiteX4-59" fmla="*/ 0 w 12858750"/>
                <a:gd name="connsiteY4-60" fmla="*/ 523368 h 1453221"/>
                <a:gd name="connsiteX0-61" fmla="*/ 0 w 12858750"/>
                <a:gd name="connsiteY0-62" fmla="*/ 523368 h 1453221"/>
                <a:gd name="connsiteX1-63" fmla="*/ 12858750 w 12858750"/>
                <a:gd name="connsiteY1-64" fmla="*/ 523368 h 1453221"/>
                <a:gd name="connsiteX2-65" fmla="*/ 12858750 w 12858750"/>
                <a:gd name="connsiteY2-66" fmla="*/ 1451082 h 1453221"/>
                <a:gd name="connsiteX3-67" fmla="*/ 0 w 12858750"/>
                <a:gd name="connsiteY3-68" fmla="*/ 1451082 h 1453221"/>
                <a:gd name="connsiteX4-69" fmla="*/ 0 w 12858750"/>
                <a:gd name="connsiteY4-70" fmla="*/ 523368 h 1453221"/>
                <a:gd name="connsiteX0-71" fmla="*/ 0 w 12858750"/>
                <a:gd name="connsiteY0-72" fmla="*/ 570888 h 1500741"/>
                <a:gd name="connsiteX1-73" fmla="*/ 12858750 w 12858750"/>
                <a:gd name="connsiteY1-74" fmla="*/ 570888 h 1500741"/>
                <a:gd name="connsiteX2-75" fmla="*/ 12858750 w 12858750"/>
                <a:gd name="connsiteY2-76" fmla="*/ 1498602 h 1500741"/>
                <a:gd name="connsiteX3-77" fmla="*/ 0 w 12858750"/>
                <a:gd name="connsiteY3-78" fmla="*/ 1498602 h 1500741"/>
                <a:gd name="connsiteX4-79" fmla="*/ 0 w 12858750"/>
                <a:gd name="connsiteY4-80" fmla="*/ 570888 h 1500741"/>
                <a:gd name="connsiteX0-81" fmla="*/ 0 w 12858750"/>
                <a:gd name="connsiteY0-82" fmla="*/ 570888 h 1613161"/>
                <a:gd name="connsiteX1-83" fmla="*/ 12858750 w 12858750"/>
                <a:gd name="connsiteY1-84" fmla="*/ 570888 h 1613161"/>
                <a:gd name="connsiteX2-85" fmla="*/ 12858750 w 12858750"/>
                <a:gd name="connsiteY2-86" fmla="*/ 1498602 h 1613161"/>
                <a:gd name="connsiteX3-87" fmla="*/ 0 w 12858750"/>
                <a:gd name="connsiteY3-88" fmla="*/ 1498602 h 1613161"/>
                <a:gd name="connsiteX4-89" fmla="*/ 0 w 12858750"/>
                <a:gd name="connsiteY4-90" fmla="*/ 570888 h 1613161"/>
                <a:gd name="connsiteX0-91" fmla="*/ 0 w 12858750"/>
                <a:gd name="connsiteY0-92" fmla="*/ 570888 h 1596917"/>
                <a:gd name="connsiteX1-93" fmla="*/ 12858750 w 12858750"/>
                <a:gd name="connsiteY1-94" fmla="*/ 570888 h 1596917"/>
                <a:gd name="connsiteX2-95" fmla="*/ 12858750 w 12858750"/>
                <a:gd name="connsiteY2-96" fmla="*/ 1498602 h 1596917"/>
                <a:gd name="connsiteX3-97" fmla="*/ 0 w 12858750"/>
                <a:gd name="connsiteY3-98" fmla="*/ 1498602 h 1596917"/>
                <a:gd name="connsiteX4-99" fmla="*/ 0 w 12858750"/>
                <a:gd name="connsiteY4-100" fmla="*/ 570888 h 1596917"/>
                <a:gd name="connsiteX0-101" fmla="*/ 0 w 12858750"/>
                <a:gd name="connsiteY0-102" fmla="*/ 570888 h 2419778"/>
                <a:gd name="connsiteX1-103" fmla="*/ 12858750 w 12858750"/>
                <a:gd name="connsiteY1-104" fmla="*/ 570888 h 2419778"/>
                <a:gd name="connsiteX2-105" fmla="*/ 12847176 w 12858750"/>
                <a:gd name="connsiteY2-106" fmla="*/ 2343554 h 2419778"/>
                <a:gd name="connsiteX3-107" fmla="*/ 0 w 12858750"/>
                <a:gd name="connsiteY3-108" fmla="*/ 1498602 h 2419778"/>
                <a:gd name="connsiteX4-109" fmla="*/ 0 w 12858750"/>
                <a:gd name="connsiteY4-110" fmla="*/ 570888 h 2419778"/>
                <a:gd name="connsiteX0-111" fmla="*/ 0 w 12847176"/>
                <a:gd name="connsiteY0-112" fmla="*/ 493771 h 2342661"/>
                <a:gd name="connsiteX1-113" fmla="*/ 12835601 w 12847176"/>
                <a:gd name="connsiteY1-114" fmla="*/ 1153528 h 2342661"/>
                <a:gd name="connsiteX2-115" fmla="*/ 12847176 w 12847176"/>
                <a:gd name="connsiteY2-116" fmla="*/ 2266437 h 2342661"/>
                <a:gd name="connsiteX3-117" fmla="*/ 0 w 12847176"/>
                <a:gd name="connsiteY3-118" fmla="*/ 1421485 h 2342661"/>
                <a:gd name="connsiteX4-119" fmla="*/ 0 w 12847176"/>
                <a:gd name="connsiteY4-120" fmla="*/ 493771 h 2342661"/>
                <a:gd name="connsiteX0-121" fmla="*/ 0 w 12847176"/>
                <a:gd name="connsiteY0-122" fmla="*/ 535553 h 2384443"/>
                <a:gd name="connsiteX1-123" fmla="*/ 12835601 w 12847176"/>
                <a:gd name="connsiteY1-124" fmla="*/ 1195310 h 2384443"/>
                <a:gd name="connsiteX2-125" fmla="*/ 12847176 w 12847176"/>
                <a:gd name="connsiteY2-126" fmla="*/ 2308219 h 2384443"/>
                <a:gd name="connsiteX3-127" fmla="*/ 0 w 12847176"/>
                <a:gd name="connsiteY3-128" fmla="*/ 1463267 h 2384443"/>
                <a:gd name="connsiteX4-129" fmla="*/ 0 w 12847176"/>
                <a:gd name="connsiteY4-130" fmla="*/ 535553 h 2384443"/>
                <a:gd name="connsiteX0-131" fmla="*/ 0 w 12847176"/>
                <a:gd name="connsiteY0-132" fmla="*/ 535553 h 2327184"/>
                <a:gd name="connsiteX1-133" fmla="*/ 12835601 w 12847176"/>
                <a:gd name="connsiteY1-134" fmla="*/ 1195310 h 2327184"/>
                <a:gd name="connsiteX2-135" fmla="*/ 12847176 w 12847176"/>
                <a:gd name="connsiteY2-136" fmla="*/ 2308219 h 2327184"/>
                <a:gd name="connsiteX3-137" fmla="*/ 0 w 12847176"/>
                <a:gd name="connsiteY3-138" fmla="*/ 1463267 h 2327184"/>
                <a:gd name="connsiteX4-139" fmla="*/ 0 w 12847176"/>
                <a:gd name="connsiteY4-140" fmla="*/ 535553 h 23271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847176" h="2327184">
                  <a:moveTo>
                    <a:pt x="0" y="535553"/>
                  </a:moveTo>
                  <a:cubicBezTo>
                    <a:pt x="5756235" y="-1281672"/>
                    <a:pt x="9394304" y="2190734"/>
                    <a:pt x="12835601" y="1195310"/>
                  </a:cubicBezTo>
                  <a:lnTo>
                    <a:pt x="12847176" y="2308219"/>
                  </a:lnTo>
                  <a:cubicBezTo>
                    <a:pt x="7820146" y="2597586"/>
                    <a:pt x="4320974" y="-550727"/>
                    <a:pt x="0" y="1463267"/>
                  </a:cubicBezTo>
                  <a:lnTo>
                    <a:pt x="0" y="535553"/>
                  </a:lnTo>
                  <a:close/>
                </a:path>
              </a:pathLst>
            </a:custGeom>
            <a:solidFill>
              <a:srgbClr val="00B0F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9" name="组合 8"/>
          <p:cNvGrpSpPr/>
          <p:nvPr/>
        </p:nvGrpSpPr>
        <p:grpSpPr>
          <a:xfrm>
            <a:off x="9593822" y="4284074"/>
            <a:ext cx="2563986" cy="1384658"/>
            <a:chOff x="8718950" y="1978542"/>
            <a:chExt cx="2895174" cy="1563514"/>
          </a:xfrm>
        </p:grpSpPr>
        <p:sp>
          <p:nvSpPr>
            <p:cNvPr id="10" name="矩形 9"/>
            <p:cNvSpPr/>
            <p:nvPr/>
          </p:nvSpPr>
          <p:spPr>
            <a:xfrm>
              <a:off x="8718950" y="2288027"/>
              <a:ext cx="320638" cy="312591"/>
            </a:xfrm>
            <a:prstGeom prst="rect">
              <a:avLst/>
            </a:prstGeom>
            <a:solidFill>
              <a:srgbClr val="EDEDE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9045719" y="2600618"/>
              <a:ext cx="320638" cy="312591"/>
            </a:xfrm>
            <a:prstGeom prst="rect">
              <a:avLst/>
            </a:prstGeom>
            <a:solidFill>
              <a:srgbClr val="EDEDE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9366357" y="2600618"/>
              <a:ext cx="320638" cy="312591"/>
            </a:xfrm>
            <a:prstGeom prst="rect">
              <a:avLst/>
            </a:prstGeom>
            <a:solidFill>
              <a:srgbClr val="C0C0C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9366357" y="2913209"/>
              <a:ext cx="320638" cy="312591"/>
            </a:xfrm>
            <a:prstGeom prst="rect">
              <a:avLst/>
            </a:prstGeom>
            <a:solidFill>
              <a:srgbClr val="C0C0C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9686995" y="2600618"/>
              <a:ext cx="320638" cy="312591"/>
            </a:xfrm>
            <a:prstGeom prst="rect">
              <a:avLst/>
            </a:prstGeom>
            <a:solidFill>
              <a:srgbClr val="EDEDE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0007633" y="2600618"/>
              <a:ext cx="320638" cy="312591"/>
            </a:xfrm>
            <a:prstGeom prst="rect">
              <a:avLst/>
            </a:prstGeom>
            <a:solidFill>
              <a:srgbClr val="EDEDE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0328271" y="2600618"/>
              <a:ext cx="320638" cy="312591"/>
            </a:xfrm>
            <a:prstGeom prst="rect">
              <a:avLst/>
            </a:prstGeom>
            <a:solidFill>
              <a:srgbClr val="EDEDE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0648909" y="2600618"/>
              <a:ext cx="320638" cy="312591"/>
            </a:xfrm>
            <a:prstGeom prst="rect">
              <a:avLst/>
            </a:prstGeom>
            <a:solidFill>
              <a:srgbClr val="C0C0C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0969548" y="2600618"/>
              <a:ext cx="320638" cy="312591"/>
            </a:xfrm>
            <a:prstGeom prst="rect">
              <a:avLst/>
            </a:prstGeom>
            <a:solidFill>
              <a:srgbClr val="EDEDE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1293486" y="2298865"/>
              <a:ext cx="320638" cy="312591"/>
            </a:xfrm>
            <a:prstGeom prst="rect">
              <a:avLst/>
            </a:prstGeom>
            <a:solidFill>
              <a:srgbClr val="E4E4E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0652209" y="2298865"/>
              <a:ext cx="320638" cy="312591"/>
            </a:xfrm>
            <a:prstGeom prst="rect">
              <a:avLst/>
            </a:prstGeom>
            <a:solidFill>
              <a:srgbClr val="DEDCD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0007633" y="2288027"/>
              <a:ext cx="320638" cy="312591"/>
            </a:xfrm>
            <a:prstGeom prst="rect">
              <a:avLst/>
            </a:prstGeom>
            <a:solidFill>
              <a:srgbClr val="C0C0C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0328271" y="2283402"/>
              <a:ext cx="320638" cy="312591"/>
            </a:xfrm>
            <a:prstGeom prst="rect">
              <a:avLst/>
            </a:prstGeom>
            <a:solidFill>
              <a:srgbClr val="EDEDE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0328271" y="1978542"/>
              <a:ext cx="320638" cy="312591"/>
            </a:xfrm>
            <a:prstGeom prst="rect">
              <a:avLst/>
            </a:prstGeom>
            <a:solidFill>
              <a:srgbClr val="EDEDE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10648909" y="2918644"/>
              <a:ext cx="320638" cy="312591"/>
            </a:xfrm>
            <a:prstGeom prst="rect">
              <a:avLst/>
            </a:prstGeom>
            <a:solidFill>
              <a:srgbClr val="C0C0C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0331571" y="2918644"/>
              <a:ext cx="320638" cy="312591"/>
            </a:xfrm>
            <a:prstGeom prst="rect">
              <a:avLst/>
            </a:prstGeom>
            <a:solidFill>
              <a:srgbClr val="C0C0C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0010932" y="2913255"/>
              <a:ext cx="320638" cy="312591"/>
            </a:xfrm>
            <a:prstGeom prst="rect">
              <a:avLst/>
            </a:prstGeom>
            <a:solidFill>
              <a:srgbClr val="DEDCD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0328271" y="3227694"/>
              <a:ext cx="320638" cy="312591"/>
            </a:xfrm>
            <a:prstGeom prst="rect">
              <a:avLst/>
            </a:prstGeom>
            <a:solidFill>
              <a:srgbClr val="EDEDE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0969548" y="2917834"/>
              <a:ext cx="320638" cy="312591"/>
            </a:xfrm>
            <a:prstGeom prst="rect">
              <a:avLst/>
            </a:prstGeom>
            <a:solidFill>
              <a:srgbClr val="EDEDE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10966247" y="3229465"/>
              <a:ext cx="320638" cy="312591"/>
            </a:xfrm>
            <a:prstGeom prst="rect">
              <a:avLst/>
            </a:prstGeom>
            <a:solidFill>
              <a:srgbClr val="C0C0C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11286886" y="2913255"/>
              <a:ext cx="320638" cy="312591"/>
            </a:xfrm>
            <a:prstGeom prst="rect">
              <a:avLst/>
            </a:prstGeom>
            <a:solidFill>
              <a:srgbClr val="DEDCD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2984349" y="2071071"/>
            <a:ext cx="6223301" cy="2554545"/>
          </a:xfrm>
          <a:prstGeom prst="rect">
            <a:avLst/>
          </a:prstGeom>
          <a:noFill/>
        </p:spPr>
        <p:txBody>
          <a:bodyPr wrap="square" rtlCol="0">
            <a:spAutoFit/>
          </a:bodyPr>
          <a:lstStyle/>
          <a:p>
            <a:pPr algn="ctr"/>
            <a:r>
              <a:rPr lang="zh-CN" altLang="en-US" sz="4000" b="1" dirty="0">
                <a:solidFill>
                  <a:srgbClr val="004F8A"/>
                </a:solidFill>
                <a:latin typeface="微软雅黑" panose="020B0503020204020204" pitchFamily="34" charset="-122"/>
                <a:ea typeface="微软雅黑" panose="020B0503020204020204" pitchFamily="34" charset="-122"/>
              </a:rPr>
              <a:t>科技处电话：</a:t>
            </a:r>
            <a:r>
              <a:rPr lang="zh-CN" altLang="en-US" sz="4000" b="1" dirty="0" smtClean="0">
                <a:solidFill>
                  <a:srgbClr val="004F8A"/>
                </a:solidFill>
                <a:latin typeface="微软雅黑" panose="020B0503020204020204" pitchFamily="34" charset="-122"/>
                <a:ea typeface="微软雅黑" panose="020B0503020204020204" pitchFamily="34" charset="-122"/>
              </a:rPr>
              <a:t>67172095</a:t>
            </a:r>
            <a:endParaRPr lang="en-US" altLang="zh-CN" sz="4000" b="1" dirty="0" smtClean="0">
              <a:solidFill>
                <a:srgbClr val="004F8A"/>
              </a:solidFill>
              <a:latin typeface="微软雅黑" panose="020B0503020204020204" pitchFamily="34" charset="-122"/>
              <a:ea typeface="微软雅黑" panose="020B0503020204020204" pitchFamily="34" charset="-122"/>
            </a:endParaRPr>
          </a:p>
          <a:p>
            <a:pPr algn="ctr"/>
            <a:endParaRPr lang="en-US" altLang="zh-CN" sz="4000" b="1" dirty="0" smtClean="0">
              <a:solidFill>
                <a:srgbClr val="004F8A"/>
              </a:solidFill>
              <a:latin typeface="微软雅黑" panose="020B0503020204020204" pitchFamily="34" charset="-122"/>
              <a:ea typeface="微软雅黑" panose="020B0503020204020204" pitchFamily="34" charset="-122"/>
            </a:endParaRPr>
          </a:p>
          <a:p>
            <a:pPr algn="ctr"/>
            <a:r>
              <a:rPr lang="zh-CN" altLang="en-US" sz="4000" b="1" dirty="0" smtClean="0">
                <a:solidFill>
                  <a:srgbClr val="004F8A"/>
                </a:solidFill>
                <a:latin typeface="微软雅黑" panose="020B0503020204020204" pitchFamily="34" charset="-122"/>
                <a:ea typeface="微软雅黑" panose="020B0503020204020204" pitchFamily="34" charset="-122"/>
              </a:rPr>
              <a:t>欢</a:t>
            </a:r>
            <a:r>
              <a:rPr lang="zh-CN" altLang="en-US" sz="4000" b="1" dirty="0">
                <a:solidFill>
                  <a:srgbClr val="004F8A"/>
                </a:solidFill>
                <a:latin typeface="微软雅黑" panose="020B0503020204020204" pitchFamily="34" charset="-122"/>
                <a:ea typeface="微软雅黑" panose="020B0503020204020204" pitchFamily="34" charset="-122"/>
              </a:rPr>
              <a:t>迎来电咨询</a:t>
            </a:r>
          </a:p>
          <a:p>
            <a:pPr algn="ctr"/>
            <a:r>
              <a:rPr lang="zh-CN" altLang="en-US" sz="4000" b="1" dirty="0" smtClean="0">
                <a:solidFill>
                  <a:srgbClr val="004F8A"/>
                </a:solidFill>
                <a:latin typeface="微软雅黑" panose="020B0503020204020204" pitchFamily="34" charset="-122"/>
                <a:ea typeface="微软雅黑" panose="020B0503020204020204" pitchFamily="34" charset="-122"/>
              </a:rPr>
              <a:t>谢</a:t>
            </a:r>
            <a:r>
              <a:rPr lang="zh-CN" altLang="en-US" sz="4000" b="1" dirty="0">
                <a:solidFill>
                  <a:srgbClr val="004F8A"/>
                </a:solidFill>
                <a:latin typeface="微软雅黑" panose="020B0503020204020204" pitchFamily="34" charset="-122"/>
                <a:ea typeface="微软雅黑" panose="020B0503020204020204" pitchFamily="34" charset="-122"/>
              </a:rPr>
              <a:t>谢大家！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stretch>
            <a:fillRect/>
          </a:stretch>
        </p:blipFill>
        <p:spPr>
          <a:xfrm>
            <a:off x="26894" y="0"/>
            <a:ext cx="12192000" cy="6858000"/>
          </a:xfrm>
          <a:prstGeom prst="rect">
            <a:avLst/>
          </a:prstGeom>
        </p:spPr>
      </p:pic>
      <p:sp>
        <p:nvSpPr>
          <p:cNvPr id="3" name="矩形 2"/>
          <p:cNvSpPr/>
          <p:nvPr/>
        </p:nvSpPr>
        <p:spPr>
          <a:xfrm>
            <a:off x="440055" y="2534285"/>
            <a:ext cx="10911205" cy="1200329"/>
          </a:xfrm>
          <a:prstGeom prst="rect">
            <a:avLst/>
          </a:prstGeom>
        </p:spPr>
        <p:txBody>
          <a:bodyPr wrap="square">
            <a:spAutoFit/>
          </a:bodyPr>
          <a:lstStyle/>
          <a:p>
            <a:pPr algn="just">
              <a:spcAft>
                <a:spcPts val="0"/>
              </a:spcAft>
            </a:pPr>
            <a:r>
              <a:rPr lang="en-US" altLang="zh-CN" sz="3600" b="1" kern="100" dirty="0" smtClean="0">
                <a:solidFill>
                  <a:schemeClr val="bg1"/>
                </a:solidFill>
                <a:latin typeface="微软雅黑" panose="020B0503020204020204" pitchFamily="34" charset="-122"/>
                <a:ea typeface="微软雅黑" panose="020B0503020204020204" pitchFamily="34" charset="-122"/>
                <a:cs typeface="仿宋_GB2312" panose="02010609030101010101" charset="-122"/>
              </a:rPr>
              <a:t>    </a:t>
            </a:r>
          </a:p>
          <a:p>
            <a:pPr algn="just">
              <a:spcAft>
                <a:spcPts val="0"/>
              </a:spcAft>
            </a:pPr>
            <a:r>
              <a:rPr lang="en-US" altLang="zh-CN" sz="3600" b="1" kern="100" dirty="0" smtClean="0">
                <a:solidFill>
                  <a:schemeClr val="bg1"/>
                </a:solidFill>
                <a:latin typeface="微软雅黑" panose="020B0503020204020204" pitchFamily="34" charset="-122"/>
                <a:ea typeface="微软雅黑" panose="020B0503020204020204" pitchFamily="34" charset="-122"/>
                <a:cs typeface="仿宋_GB2312" panose="02010609030101010101" charset="-122"/>
              </a:rPr>
              <a:t>      </a:t>
            </a:r>
            <a:r>
              <a:rPr lang="zh-CN" altLang="zh-CN" sz="3600" b="1" kern="100" dirty="0" smtClean="0">
                <a:solidFill>
                  <a:schemeClr val="bg1"/>
                </a:solidFill>
                <a:latin typeface="微软雅黑" panose="020B0503020204020204" pitchFamily="34" charset="-122"/>
                <a:ea typeface="微软雅黑" panose="020B0503020204020204" pitchFamily="34" charset="-122"/>
                <a:cs typeface="仿宋_GB2312" panose="02010609030101010101" charset="-122"/>
              </a:rPr>
              <a:t>一</a:t>
            </a:r>
            <a:r>
              <a:rPr lang="zh-CN" altLang="zh-CN" sz="3600" b="1" kern="100" dirty="0">
                <a:solidFill>
                  <a:schemeClr val="bg1"/>
                </a:solidFill>
                <a:latin typeface="微软雅黑" panose="020B0503020204020204" pitchFamily="34" charset="-122"/>
                <a:ea typeface="微软雅黑" panose="020B0503020204020204" pitchFamily="34" charset="-122"/>
                <a:cs typeface="仿宋_GB2312" panose="02010609030101010101" charset="-122"/>
              </a:rPr>
              <a:t>、郑州市建设中国制造强市若干</a:t>
            </a:r>
            <a:r>
              <a:rPr lang="zh-CN" altLang="zh-CN" sz="3600" b="1" kern="100" dirty="0" smtClean="0">
                <a:solidFill>
                  <a:schemeClr val="bg1"/>
                </a:solidFill>
                <a:latin typeface="微软雅黑" panose="020B0503020204020204" pitchFamily="34" charset="-122"/>
                <a:ea typeface="微软雅黑" panose="020B0503020204020204" pitchFamily="34" charset="-122"/>
                <a:cs typeface="仿宋_GB2312" panose="02010609030101010101" charset="-122"/>
              </a:rPr>
              <a:t>政策实施细则</a:t>
            </a:r>
            <a:endParaRPr lang="zh-CN" altLang="zh-CN" sz="3600" b="1" kern="100" dirty="0">
              <a:solidFill>
                <a:schemeClr val="bg1"/>
              </a:solidFill>
              <a:latin typeface="微软雅黑" panose="020B0503020204020204" pitchFamily="34" charset="-122"/>
              <a:ea typeface="微软雅黑" panose="020B0503020204020204" pitchFamily="34" charset="-122"/>
              <a:cs typeface="仿宋_GB2312" panose="02010609030101010101" charset="-122"/>
            </a:endParaRPr>
          </a:p>
        </p:txBody>
      </p:sp>
      <p:cxnSp>
        <p:nvCxnSpPr>
          <p:cNvPr id="5" name="直接连接符 4"/>
          <p:cNvCxnSpPr/>
          <p:nvPr/>
        </p:nvCxnSpPr>
        <p:spPr>
          <a:xfrm>
            <a:off x="1411940" y="2702859"/>
            <a:ext cx="9654989"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1344705" y="3980329"/>
            <a:ext cx="9816354" cy="4034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3420" y="413385"/>
            <a:ext cx="10804525" cy="645160"/>
          </a:xfrm>
          <a:prstGeom prst="rect">
            <a:avLst/>
          </a:prstGeom>
        </p:spPr>
        <p:txBody>
          <a:bodyPr wrap="square">
            <a:spAutoFit/>
          </a:bodyPr>
          <a:lstStyle/>
          <a:p>
            <a:r>
              <a:rPr lang="zh-CN" altLang="en-US" sz="3600" b="1" kern="100" dirty="0">
                <a:solidFill>
                  <a:srgbClr val="004F8A"/>
                </a:solidFill>
                <a:latin typeface="微软雅黑" panose="020B0503020204020204" pitchFamily="34" charset="-122"/>
                <a:ea typeface="微软雅黑" panose="020B0503020204020204" pitchFamily="34" charset="-122"/>
              </a:rPr>
              <a:t>(一) 行业公共技术平台建设补贴（支持方向类别</a:t>
            </a:r>
            <a:r>
              <a:rPr lang="zh-CN" altLang="en-US" sz="3600" b="1" kern="100" dirty="0" smtClean="0">
                <a:solidFill>
                  <a:srgbClr val="004F8A"/>
                </a:solidFill>
                <a:latin typeface="微软雅黑" panose="020B0503020204020204" pitchFamily="34" charset="-122"/>
                <a:ea typeface="微软雅黑" panose="020B0503020204020204" pitchFamily="34" charset="-122"/>
              </a:rPr>
              <a:t>：</a:t>
            </a:r>
            <a:r>
              <a:rPr lang="en-US" altLang="zh-CN" sz="3600" b="1" kern="100" dirty="0" smtClean="0">
                <a:solidFill>
                  <a:srgbClr val="004F8A"/>
                </a:solidFill>
                <a:latin typeface="微软雅黑" panose="020B0503020204020204" pitchFamily="34" charset="-122"/>
                <a:ea typeface="微软雅黑" panose="020B0503020204020204" pitchFamily="34" charset="-122"/>
              </a:rPr>
              <a:t>5</a:t>
            </a:r>
            <a:r>
              <a:rPr lang="zh-CN" altLang="en-US" sz="3600" b="1" kern="100" dirty="0" smtClean="0">
                <a:solidFill>
                  <a:srgbClr val="004F8A"/>
                </a:solidFill>
                <a:latin typeface="微软雅黑" panose="020B0503020204020204" pitchFamily="34" charset="-122"/>
                <a:ea typeface="微软雅黑" panose="020B0503020204020204" pitchFamily="34" charset="-122"/>
              </a:rPr>
              <a:t>）</a:t>
            </a:r>
            <a:endParaRPr lang="zh-CN" altLang="en-US" sz="3600" b="1" kern="100" dirty="0">
              <a:solidFill>
                <a:srgbClr val="004F8A"/>
              </a:solidFill>
              <a:latin typeface="微软雅黑" panose="020B0503020204020204" pitchFamily="34" charset="-122"/>
              <a:ea typeface="微软雅黑" panose="020B0503020204020204" pitchFamily="34" charset="-122"/>
            </a:endParaRPr>
          </a:p>
        </p:txBody>
      </p:sp>
      <p:sp>
        <p:nvSpPr>
          <p:cNvPr id="4" name="矩形 3"/>
          <p:cNvSpPr/>
          <p:nvPr/>
        </p:nvSpPr>
        <p:spPr bwMode="auto">
          <a:xfrm>
            <a:off x="448924" y="438831"/>
            <a:ext cx="138223" cy="595423"/>
          </a:xfrm>
          <a:prstGeom prst="rect">
            <a:avLst/>
          </a:prstGeom>
          <a:solidFill>
            <a:srgbClr val="004F8A"/>
          </a:solidFill>
          <a:ln w="0">
            <a:noFill/>
            <a:prstDash val="solid"/>
            <a:round/>
          </a:ln>
        </p:spPr>
        <p:txBody>
          <a:bodyPr vert="horz" wrap="square" lIns="91440" tIns="45720" rIns="91440" bIns="45720" numCol="1" rtlCol="0" anchor="t" anchorCtr="0" compatLnSpc="1"/>
          <a:lstStyle/>
          <a:p>
            <a:pPr algn="l"/>
            <a:endParaRPr lang="zh-CN" altLang="en-US"/>
          </a:p>
        </p:txBody>
      </p:sp>
      <p:grpSp>
        <p:nvGrpSpPr>
          <p:cNvPr id="18" name="组合 17"/>
          <p:cNvGrpSpPr/>
          <p:nvPr/>
        </p:nvGrpSpPr>
        <p:grpSpPr>
          <a:xfrm>
            <a:off x="825500" y="2212340"/>
            <a:ext cx="10541000" cy="2710180"/>
            <a:chOff x="857693" y="1749740"/>
            <a:chExt cx="10540898" cy="1932599"/>
          </a:xfrm>
        </p:grpSpPr>
        <p:pic>
          <p:nvPicPr>
            <p:cNvPr id="16" name="图片 15"/>
            <p:cNvPicPr>
              <a:picLocks noChangeAspect="1"/>
            </p:cNvPicPr>
            <p:nvPr/>
          </p:nvPicPr>
          <p:blipFill>
            <a:blip r:embed="rId2" cstate="print"/>
            <a:stretch>
              <a:fillRect/>
            </a:stretch>
          </p:blipFill>
          <p:spPr>
            <a:xfrm>
              <a:off x="857693" y="1749740"/>
              <a:ext cx="10540898" cy="1932599"/>
            </a:xfrm>
            <a:prstGeom prst="rect">
              <a:avLst/>
            </a:prstGeom>
          </p:spPr>
        </p:pic>
        <p:sp>
          <p:nvSpPr>
            <p:cNvPr id="5" name="矩形 4"/>
            <p:cNvSpPr/>
            <p:nvPr/>
          </p:nvSpPr>
          <p:spPr>
            <a:xfrm>
              <a:off x="1038691" y="1967212"/>
              <a:ext cx="10178902" cy="1661818"/>
            </a:xfrm>
            <a:prstGeom prst="rect">
              <a:avLst/>
            </a:prstGeom>
          </p:spPr>
          <p:txBody>
            <a:bodyPr wrap="square">
              <a:spAutoFit/>
            </a:bodyPr>
            <a:lstStyle/>
            <a:p>
              <a:pPr algn="just">
                <a:lnSpc>
                  <a:spcPct val="130000"/>
                </a:lnSpc>
              </a:pPr>
              <a:r>
                <a:rPr lang="en-US" sz="2800" dirty="0">
                  <a:solidFill>
                    <a:srgbClr val="002060"/>
                  </a:solidFill>
                  <a:latin typeface="微软雅黑" panose="020B0503020204020204" pitchFamily="34" charset="-122"/>
                  <a:ea typeface="微软雅黑" panose="020B0503020204020204" pitchFamily="34" charset="-122"/>
                </a:rPr>
                <a:t>       </a:t>
              </a:r>
              <a:r>
                <a:rPr sz="2800" dirty="0">
                  <a:solidFill>
                    <a:srgbClr val="002060"/>
                  </a:solidFill>
                  <a:latin typeface="微软雅黑" panose="020B0503020204020204" pitchFamily="34" charset="-122"/>
                  <a:ea typeface="微软雅黑" panose="020B0503020204020204" pitchFamily="34" charset="-122"/>
                </a:rPr>
                <a:t>支持各县(市、区)围绕战略支撑产业和战略性新兴产业,组建产业技术创新联盟、产业技术研究院、检验检测机构等服务平台。对投资300万元以上的公共技术平台,给予每个项目设备投资额20%的资金补助, 最高不超过200万元。</a:t>
              </a:r>
            </a:p>
          </p:txBody>
        </p:sp>
      </p:grpSp>
      <p:sp>
        <p:nvSpPr>
          <p:cNvPr id="100" name="文本框 99"/>
          <p:cNvSpPr txBox="1"/>
          <p:nvPr/>
        </p:nvSpPr>
        <p:spPr>
          <a:xfrm>
            <a:off x="1006475" y="1373823"/>
            <a:ext cx="5080000" cy="521970"/>
          </a:xfrm>
          <a:prstGeom prst="rect">
            <a:avLst/>
          </a:prstGeom>
          <a:noFill/>
          <a:ln w="9525">
            <a:noFill/>
          </a:ln>
        </p:spPr>
        <p:txBody>
          <a:bodyPr>
            <a:spAutoFit/>
          </a:bodyPr>
          <a:lstStyle/>
          <a:p>
            <a:pPr indent="0"/>
            <a:r>
              <a:rPr sz="2800" dirty="0">
                <a:solidFill>
                  <a:srgbClr val="002060"/>
                </a:solidFill>
                <a:latin typeface="微软雅黑" panose="020B0503020204020204" pitchFamily="34" charset="-122"/>
                <a:ea typeface="微软雅黑" panose="020B0503020204020204" pitchFamily="34" charset="-122"/>
              </a:rPr>
              <a:t>1. 政策标准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3420" y="413385"/>
            <a:ext cx="10804525" cy="645160"/>
          </a:xfrm>
          <a:prstGeom prst="rect">
            <a:avLst/>
          </a:prstGeom>
        </p:spPr>
        <p:txBody>
          <a:bodyPr wrap="square">
            <a:spAutoFit/>
          </a:bodyPr>
          <a:lstStyle/>
          <a:p>
            <a:r>
              <a:rPr lang="zh-CN" altLang="en-US" sz="3600" b="1" kern="100" dirty="0">
                <a:solidFill>
                  <a:srgbClr val="004F8A"/>
                </a:solidFill>
                <a:latin typeface="微软雅黑" panose="020B0503020204020204" pitchFamily="34" charset="-122"/>
                <a:ea typeface="微软雅黑" panose="020B0503020204020204" pitchFamily="34" charset="-122"/>
              </a:rPr>
              <a:t>(一) 行业公共技术平台建设补贴（支持方向类别</a:t>
            </a:r>
            <a:r>
              <a:rPr lang="zh-CN" altLang="en-US" sz="3600" b="1" kern="100" dirty="0" smtClean="0">
                <a:solidFill>
                  <a:srgbClr val="004F8A"/>
                </a:solidFill>
                <a:latin typeface="微软雅黑" panose="020B0503020204020204" pitchFamily="34" charset="-122"/>
                <a:ea typeface="微软雅黑" panose="020B0503020204020204" pitchFamily="34" charset="-122"/>
              </a:rPr>
              <a:t>：</a:t>
            </a:r>
            <a:r>
              <a:rPr lang="en-US" altLang="zh-CN" sz="3600" b="1" kern="100" dirty="0" smtClean="0">
                <a:solidFill>
                  <a:srgbClr val="004F8A"/>
                </a:solidFill>
                <a:latin typeface="微软雅黑" panose="020B0503020204020204" pitchFamily="34" charset="-122"/>
                <a:ea typeface="微软雅黑" panose="020B0503020204020204" pitchFamily="34" charset="-122"/>
              </a:rPr>
              <a:t>5</a:t>
            </a:r>
            <a:r>
              <a:rPr lang="zh-CN" altLang="en-US" sz="3600" b="1" kern="100" dirty="0" smtClean="0">
                <a:solidFill>
                  <a:srgbClr val="004F8A"/>
                </a:solidFill>
                <a:latin typeface="微软雅黑" panose="020B0503020204020204" pitchFamily="34" charset="-122"/>
                <a:ea typeface="微软雅黑" panose="020B0503020204020204" pitchFamily="34" charset="-122"/>
              </a:rPr>
              <a:t>）</a:t>
            </a:r>
            <a:endParaRPr lang="zh-CN" altLang="en-US" sz="3600" b="1" kern="100" dirty="0">
              <a:solidFill>
                <a:srgbClr val="004F8A"/>
              </a:solidFill>
              <a:latin typeface="微软雅黑" panose="020B0503020204020204" pitchFamily="34" charset="-122"/>
              <a:ea typeface="微软雅黑" panose="020B0503020204020204" pitchFamily="34" charset="-122"/>
            </a:endParaRPr>
          </a:p>
        </p:txBody>
      </p:sp>
      <p:sp>
        <p:nvSpPr>
          <p:cNvPr id="4" name="矩形 3"/>
          <p:cNvSpPr/>
          <p:nvPr/>
        </p:nvSpPr>
        <p:spPr bwMode="auto">
          <a:xfrm>
            <a:off x="448924" y="438831"/>
            <a:ext cx="138223" cy="595423"/>
          </a:xfrm>
          <a:prstGeom prst="rect">
            <a:avLst/>
          </a:prstGeom>
          <a:solidFill>
            <a:srgbClr val="004F8A"/>
          </a:solidFill>
          <a:ln w="0">
            <a:noFill/>
            <a:prstDash val="solid"/>
            <a:round/>
          </a:ln>
        </p:spPr>
        <p:txBody>
          <a:bodyPr vert="horz" wrap="square" lIns="91440" tIns="45720" rIns="91440" bIns="45720" numCol="1" rtlCol="0" anchor="t" anchorCtr="0" compatLnSpc="1"/>
          <a:lstStyle/>
          <a:p>
            <a:pPr algn="l"/>
            <a:endParaRPr lang="zh-CN" altLang="en-US"/>
          </a:p>
        </p:txBody>
      </p:sp>
      <p:grpSp>
        <p:nvGrpSpPr>
          <p:cNvPr id="18" name="组合 17"/>
          <p:cNvGrpSpPr/>
          <p:nvPr/>
        </p:nvGrpSpPr>
        <p:grpSpPr>
          <a:xfrm>
            <a:off x="825500" y="2212340"/>
            <a:ext cx="10541000" cy="2710180"/>
            <a:chOff x="857693" y="1749740"/>
            <a:chExt cx="10540898" cy="1932599"/>
          </a:xfrm>
        </p:grpSpPr>
        <p:pic>
          <p:nvPicPr>
            <p:cNvPr id="16" name="图片 15"/>
            <p:cNvPicPr>
              <a:picLocks noChangeAspect="1"/>
            </p:cNvPicPr>
            <p:nvPr/>
          </p:nvPicPr>
          <p:blipFill>
            <a:blip r:embed="rId2" cstate="print"/>
            <a:stretch>
              <a:fillRect/>
            </a:stretch>
          </p:blipFill>
          <p:spPr>
            <a:xfrm>
              <a:off x="857693" y="1749740"/>
              <a:ext cx="10540898" cy="1932599"/>
            </a:xfrm>
            <a:prstGeom prst="rect">
              <a:avLst/>
            </a:prstGeom>
          </p:spPr>
        </p:pic>
        <p:sp>
          <p:nvSpPr>
            <p:cNvPr id="5" name="矩形 4"/>
            <p:cNvSpPr/>
            <p:nvPr/>
          </p:nvSpPr>
          <p:spPr>
            <a:xfrm>
              <a:off x="1038691" y="1967212"/>
              <a:ext cx="10178902" cy="1262438"/>
            </a:xfrm>
            <a:prstGeom prst="rect">
              <a:avLst/>
            </a:prstGeom>
          </p:spPr>
          <p:txBody>
            <a:bodyPr wrap="square">
              <a:spAutoFit/>
            </a:bodyPr>
            <a:lstStyle/>
            <a:p>
              <a:pPr algn="just">
                <a:lnSpc>
                  <a:spcPct val="130000"/>
                </a:lnSpc>
              </a:pPr>
              <a:r>
                <a:rPr lang="en-US" sz="2800" dirty="0">
                  <a:solidFill>
                    <a:srgbClr val="002060"/>
                  </a:solidFill>
                  <a:latin typeface="微软雅黑" panose="020B0503020204020204" pitchFamily="34" charset="-122"/>
                  <a:ea typeface="微软雅黑" panose="020B0503020204020204" pitchFamily="34" charset="-122"/>
                </a:rPr>
                <a:t>       </a:t>
              </a:r>
              <a:r>
                <a:rPr sz="2800" dirty="0">
                  <a:solidFill>
                    <a:srgbClr val="002060"/>
                  </a:solidFill>
                  <a:latin typeface="微软雅黑" panose="020B0503020204020204" pitchFamily="34" charset="-122"/>
                  <a:ea typeface="微软雅黑" panose="020B0503020204020204" pitchFamily="34" charset="-122"/>
                </a:rPr>
                <a:t>（1）项目资金证明材料,投资公共技术平台建设相关设备(含配套软件)发票、清单、记账凭证等;</a:t>
              </a:r>
            </a:p>
            <a:p>
              <a:pPr algn="just">
                <a:lnSpc>
                  <a:spcPct val="130000"/>
                </a:lnSpc>
              </a:pPr>
              <a:r>
                <a:rPr sz="2800" dirty="0">
                  <a:solidFill>
                    <a:srgbClr val="002060"/>
                  </a:solidFill>
                  <a:latin typeface="微软雅黑" panose="020B0503020204020204" pitchFamily="34" charset="-122"/>
                  <a:ea typeface="微软雅黑" panose="020B0503020204020204" pitchFamily="34" charset="-122"/>
                </a:rPr>
                <a:t>       </a:t>
              </a:r>
              <a:r>
                <a:rPr sz="2800" dirty="0">
                  <a:solidFill>
                    <a:srgbClr val="FF0000"/>
                  </a:solidFill>
                  <a:latin typeface="微软雅黑" panose="020B0503020204020204" pitchFamily="34" charset="-122"/>
                  <a:ea typeface="微软雅黑" panose="020B0503020204020204" pitchFamily="34" charset="-122"/>
                </a:rPr>
                <a:t>（2）</a:t>
              </a:r>
              <a:r>
                <a:rPr sz="2800" b="1" dirty="0">
                  <a:solidFill>
                    <a:srgbClr val="FF0000"/>
                  </a:solidFill>
                  <a:latin typeface="微软雅黑" panose="020B0503020204020204" pitchFamily="34" charset="-122"/>
                  <a:ea typeface="微软雅黑" panose="020B0503020204020204" pitchFamily="34" charset="-122"/>
                </a:rPr>
                <a:t>项目备案确认书</a:t>
              </a:r>
              <a:r>
                <a:rPr sz="2800" dirty="0">
                  <a:solidFill>
                    <a:srgbClr val="FF0000"/>
                  </a:solidFill>
                  <a:latin typeface="微软雅黑" panose="020B0503020204020204" pitchFamily="34" charset="-122"/>
                  <a:ea typeface="微软雅黑" panose="020B0503020204020204" pitchFamily="34" charset="-122"/>
                </a:rPr>
                <a:t>、项目验收材料、平台认定文件。</a:t>
              </a:r>
            </a:p>
          </p:txBody>
        </p:sp>
      </p:grpSp>
      <p:sp>
        <p:nvSpPr>
          <p:cNvPr id="100" name="文本框 99"/>
          <p:cNvSpPr txBox="1"/>
          <p:nvPr/>
        </p:nvSpPr>
        <p:spPr>
          <a:xfrm>
            <a:off x="1006475" y="1373823"/>
            <a:ext cx="5080000" cy="521970"/>
          </a:xfrm>
          <a:prstGeom prst="rect">
            <a:avLst/>
          </a:prstGeom>
          <a:noFill/>
          <a:ln w="9525">
            <a:noFill/>
          </a:ln>
        </p:spPr>
        <p:txBody>
          <a:bodyPr>
            <a:spAutoFit/>
          </a:bodyPr>
          <a:lstStyle/>
          <a:p>
            <a:pPr indent="0"/>
            <a:r>
              <a:rPr sz="2800" dirty="0">
                <a:solidFill>
                  <a:srgbClr val="002060"/>
                </a:solidFill>
                <a:latin typeface="微软雅黑" panose="020B0503020204020204" pitchFamily="34" charset="-122"/>
                <a:ea typeface="微软雅黑" panose="020B0503020204020204" pitchFamily="34" charset="-122"/>
              </a:rPr>
              <a:t>2. </a:t>
            </a:r>
            <a:r>
              <a:rPr lang="zh-CN" sz="2800" dirty="0">
                <a:solidFill>
                  <a:srgbClr val="002060"/>
                </a:solidFill>
                <a:latin typeface="微软雅黑" panose="020B0503020204020204" pitchFamily="34" charset="-122"/>
                <a:ea typeface="微软雅黑" panose="020B0503020204020204" pitchFamily="34" charset="-122"/>
              </a:rPr>
              <a:t>证明材料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3420" y="413385"/>
            <a:ext cx="10804525" cy="645160"/>
          </a:xfrm>
          <a:prstGeom prst="rect">
            <a:avLst/>
          </a:prstGeom>
        </p:spPr>
        <p:txBody>
          <a:bodyPr wrap="square">
            <a:spAutoFit/>
          </a:bodyPr>
          <a:lstStyle/>
          <a:p>
            <a:r>
              <a:rPr lang="zh-CN" altLang="en-US" sz="3600" b="1" kern="100" dirty="0">
                <a:solidFill>
                  <a:srgbClr val="004F8A"/>
                </a:solidFill>
                <a:latin typeface="微软雅黑" panose="020B0503020204020204" pitchFamily="34" charset="-122"/>
                <a:ea typeface="微软雅黑" panose="020B0503020204020204" pitchFamily="34" charset="-122"/>
              </a:rPr>
              <a:t>(二) 专利产品销售奖励（支持方向类别</a:t>
            </a:r>
            <a:r>
              <a:rPr lang="zh-CN" altLang="en-US" sz="3600" b="1" kern="100" dirty="0" smtClean="0">
                <a:solidFill>
                  <a:srgbClr val="004F8A"/>
                </a:solidFill>
                <a:latin typeface="微软雅黑" panose="020B0503020204020204" pitchFamily="34" charset="-122"/>
                <a:ea typeface="微软雅黑" panose="020B0503020204020204" pitchFamily="34" charset="-122"/>
              </a:rPr>
              <a:t>：</a:t>
            </a:r>
            <a:r>
              <a:rPr lang="en-US" altLang="zh-CN" sz="3600" b="1" kern="100" dirty="0" smtClean="0">
                <a:solidFill>
                  <a:srgbClr val="004F8A"/>
                </a:solidFill>
                <a:latin typeface="微软雅黑" panose="020B0503020204020204" pitchFamily="34" charset="-122"/>
                <a:ea typeface="微软雅黑" panose="020B0503020204020204" pitchFamily="34" charset="-122"/>
              </a:rPr>
              <a:t>8</a:t>
            </a:r>
            <a:r>
              <a:rPr lang="zh-CN" altLang="en-US" sz="3600" b="1" kern="100" dirty="0" smtClean="0">
                <a:solidFill>
                  <a:srgbClr val="004F8A"/>
                </a:solidFill>
                <a:latin typeface="微软雅黑" panose="020B0503020204020204" pitchFamily="34" charset="-122"/>
                <a:ea typeface="微软雅黑" panose="020B0503020204020204" pitchFamily="34" charset="-122"/>
              </a:rPr>
              <a:t>）</a:t>
            </a:r>
            <a:endParaRPr lang="zh-CN" altLang="en-US" sz="3600" b="1" kern="100" dirty="0">
              <a:solidFill>
                <a:srgbClr val="004F8A"/>
              </a:solidFill>
              <a:latin typeface="微软雅黑" panose="020B0503020204020204" pitchFamily="34" charset="-122"/>
              <a:ea typeface="微软雅黑" panose="020B0503020204020204" pitchFamily="34" charset="-122"/>
            </a:endParaRPr>
          </a:p>
        </p:txBody>
      </p:sp>
      <p:sp>
        <p:nvSpPr>
          <p:cNvPr id="4" name="矩形 3"/>
          <p:cNvSpPr/>
          <p:nvPr/>
        </p:nvSpPr>
        <p:spPr bwMode="auto">
          <a:xfrm>
            <a:off x="448924" y="438831"/>
            <a:ext cx="138223" cy="595423"/>
          </a:xfrm>
          <a:prstGeom prst="rect">
            <a:avLst/>
          </a:prstGeom>
          <a:solidFill>
            <a:srgbClr val="004F8A"/>
          </a:solidFill>
          <a:ln w="0">
            <a:noFill/>
            <a:prstDash val="solid"/>
            <a:round/>
          </a:ln>
        </p:spPr>
        <p:txBody>
          <a:bodyPr vert="horz" wrap="square" lIns="91440" tIns="45720" rIns="91440" bIns="45720" numCol="1" rtlCol="0" anchor="t" anchorCtr="0" compatLnSpc="1"/>
          <a:lstStyle/>
          <a:p>
            <a:pPr algn="l"/>
            <a:endParaRPr lang="zh-CN" altLang="en-US"/>
          </a:p>
        </p:txBody>
      </p:sp>
      <p:grpSp>
        <p:nvGrpSpPr>
          <p:cNvPr id="18" name="组合 17"/>
          <p:cNvGrpSpPr/>
          <p:nvPr/>
        </p:nvGrpSpPr>
        <p:grpSpPr>
          <a:xfrm>
            <a:off x="825500" y="2170430"/>
            <a:ext cx="10672445" cy="3870325"/>
            <a:chOff x="857693" y="1749740"/>
            <a:chExt cx="10672342" cy="4495874"/>
          </a:xfrm>
        </p:grpSpPr>
        <p:pic>
          <p:nvPicPr>
            <p:cNvPr id="16" name="图片 15"/>
            <p:cNvPicPr>
              <a:picLocks noChangeAspect="1"/>
            </p:cNvPicPr>
            <p:nvPr/>
          </p:nvPicPr>
          <p:blipFill>
            <a:blip r:embed="rId2" cstate="print"/>
            <a:stretch>
              <a:fillRect/>
            </a:stretch>
          </p:blipFill>
          <p:spPr>
            <a:xfrm>
              <a:off x="857693" y="1749740"/>
              <a:ext cx="10540898" cy="1932599"/>
            </a:xfrm>
            <a:prstGeom prst="rect">
              <a:avLst/>
            </a:prstGeom>
          </p:spPr>
        </p:pic>
        <p:sp>
          <p:nvSpPr>
            <p:cNvPr id="5" name="矩形 4"/>
            <p:cNvSpPr/>
            <p:nvPr/>
          </p:nvSpPr>
          <p:spPr>
            <a:xfrm>
              <a:off x="1038691" y="1967212"/>
              <a:ext cx="10178902" cy="1408635"/>
            </a:xfrm>
            <a:prstGeom prst="rect">
              <a:avLst/>
            </a:prstGeom>
          </p:spPr>
          <p:txBody>
            <a:bodyPr wrap="square">
              <a:spAutoFit/>
            </a:bodyPr>
            <a:lstStyle/>
            <a:p>
              <a:pPr algn="just">
                <a:lnSpc>
                  <a:spcPct val="130000"/>
                </a:lnSpc>
              </a:pPr>
              <a:r>
                <a:rPr sz="2800" dirty="0" smtClean="0">
                  <a:solidFill>
                    <a:srgbClr val="002060"/>
                  </a:solidFill>
                  <a:latin typeface="微软雅黑" panose="020B0503020204020204" pitchFamily="34" charset="-122"/>
                  <a:ea typeface="微软雅黑" panose="020B0503020204020204" pitchFamily="34" charset="-122"/>
                </a:rPr>
                <a:t>企业获得发明专利</a:t>
              </a:r>
              <a:r>
                <a:rPr sz="2800" dirty="0">
                  <a:solidFill>
                    <a:srgbClr val="002060"/>
                  </a:solidFill>
                  <a:latin typeface="微软雅黑" panose="020B0503020204020204" pitchFamily="34" charset="-122"/>
                  <a:ea typeface="微软雅黑" panose="020B0503020204020204" pitchFamily="34" charset="-122"/>
                </a:rPr>
                <a:t>,专利产品2年内年销售收入达到500万元以上的,给予销售收入5%最高金额不超过500万元的一次性奖励。</a:t>
              </a:r>
            </a:p>
          </p:txBody>
        </p:sp>
        <p:pic>
          <p:nvPicPr>
            <p:cNvPr id="2" name="图片 1"/>
            <p:cNvPicPr>
              <a:picLocks noChangeAspect="1"/>
            </p:cNvPicPr>
            <p:nvPr/>
          </p:nvPicPr>
          <p:blipFill>
            <a:blip r:embed="rId2" cstate="print"/>
            <a:stretch>
              <a:fillRect/>
            </a:stretch>
          </p:blipFill>
          <p:spPr>
            <a:xfrm>
              <a:off x="989137" y="4313015"/>
              <a:ext cx="10540898" cy="1932599"/>
            </a:xfrm>
            <a:prstGeom prst="rect">
              <a:avLst/>
            </a:prstGeom>
          </p:spPr>
        </p:pic>
      </p:grpSp>
      <p:sp>
        <p:nvSpPr>
          <p:cNvPr id="100" name="文本框 99"/>
          <p:cNvSpPr txBox="1"/>
          <p:nvPr/>
        </p:nvSpPr>
        <p:spPr>
          <a:xfrm>
            <a:off x="1006475" y="1373823"/>
            <a:ext cx="5080000" cy="521970"/>
          </a:xfrm>
          <a:prstGeom prst="rect">
            <a:avLst/>
          </a:prstGeom>
          <a:noFill/>
          <a:ln w="9525">
            <a:noFill/>
          </a:ln>
        </p:spPr>
        <p:txBody>
          <a:bodyPr>
            <a:spAutoFit/>
          </a:bodyPr>
          <a:lstStyle/>
          <a:p>
            <a:pPr indent="0"/>
            <a:r>
              <a:rPr sz="2800" dirty="0">
                <a:solidFill>
                  <a:srgbClr val="002060"/>
                </a:solidFill>
                <a:latin typeface="微软雅黑" panose="020B0503020204020204" pitchFamily="34" charset="-122"/>
                <a:ea typeface="微软雅黑" panose="020B0503020204020204" pitchFamily="34" charset="-122"/>
              </a:rPr>
              <a:t>1. 政策标准</a:t>
            </a:r>
          </a:p>
        </p:txBody>
      </p:sp>
      <p:sp>
        <p:nvSpPr>
          <p:cNvPr id="6" name="文本框 5"/>
          <p:cNvSpPr txBox="1"/>
          <p:nvPr/>
        </p:nvSpPr>
        <p:spPr>
          <a:xfrm>
            <a:off x="1137285" y="4516755"/>
            <a:ext cx="10048240" cy="1383665"/>
          </a:xfrm>
          <a:prstGeom prst="rect">
            <a:avLst/>
          </a:prstGeom>
          <a:noFill/>
          <a:ln w="9525">
            <a:noFill/>
          </a:ln>
        </p:spPr>
        <p:txBody>
          <a:bodyPr wrap="square">
            <a:spAutoFit/>
          </a:bodyPr>
          <a:lstStyle/>
          <a:p>
            <a:pPr indent="0"/>
            <a:r>
              <a:rPr lang="zh-CN" sz="2800" b="0" dirty="0">
                <a:solidFill>
                  <a:srgbClr val="FF0000"/>
                </a:solidFill>
                <a:latin typeface="微软雅黑" panose="020B0503020204020204" pitchFamily="34" charset="-122"/>
                <a:ea typeface="微软雅黑" panose="020B0503020204020204" pitchFamily="34" charset="-122"/>
              </a:rPr>
              <a:t>注意事项</a:t>
            </a:r>
            <a:r>
              <a:rPr sz="2800" b="0" dirty="0">
                <a:solidFill>
                  <a:srgbClr val="FF0000"/>
                </a:solidFill>
                <a:latin typeface="微软雅黑" panose="020B0503020204020204" pitchFamily="34" charset="-122"/>
                <a:ea typeface="微软雅黑" panose="020B0503020204020204" pitchFamily="34" charset="-122"/>
              </a:rPr>
              <a:t>：</a:t>
            </a:r>
            <a:r>
              <a:rPr sz="2800" b="0" dirty="0">
                <a:solidFill>
                  <a:srgbClr val="002060"/>
                </a:solidFill>
                <a:latin typeface="微软雅黑" panose="020B0503020204020204" pitchFamily="34" charset="-122"/>
                <a:ea typeface="微软雅黑" panose="020B0503020204020204" pitchFamily="34" charset="-122"/>
              </a:rPr>
              <a:t>自获得专利授权之日起，当年或者第二年，专利产品年销售收入达到500万元以上的，给予其申报年度专利产品销售收入5%，最高金额不超过500万元的一次性奖励。</a:t>
            </a:r>
            <a:endParaRPr sz="2800" dirty="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3420" y="413385"/>
            <a:ext cx="10804525" cy="645160"/>
          </a:xfrm>
          <a:prstGeom prst="rect">
            <a:avLst/>
          </a:prstGeom>
        </p:spPr>
        <p:txBody>
          <a:bodyPr wrap="square">
            <a:spAutoFit/>
          </a:bodyPr>
          <a:lstStyle/>
          <a:p>
            <a:r>
              <a:rPr lang="zh-CN" altLang="en-US" sz="3600" b="1" kern="100" dirty="0">
                <a:solidFill>
                  <a:srgbClr val="004F8A"/>
                </a:solidFill>
                <a:latin typeface="微软雅黑" panose="020B0503020204020204" pitchFamily="34" charset="-122"/>
                <a:ea typeface="微软雅黑" panose="020B0503020204020204" pitchFamily="34" charset="-122"/>
              </a:rPr>
              <a:t>(二) 专利产品销售奖励（支持方向类别</a:t>
            </a:r>
            <a:r>
              <a:rPr lang="zh-CN" altLang="en-US" sz="3600" b="1" kern="100" dirty="0" smtClean="0">
                <a:solidFill>
                  <a:srgbClr val="004F8A"/>
                </a:solidFill>
                <a:latin typeface="微软雅黑" panose="020B0503020204020204" pitchFamily="34" charset="-122"/>
                <a:ea typeface="微软雅黑" panose="020B0503020204020204" pitchFamily="34" charset="-122"/>
              </a:rPr>
              <a:t>：</a:t>
            </a:r>
            <a:r>
              <a:rPr lang="en-US" altLang="zh-CN" sz="3600" b="1" kern="100" dirty="0" smtClean="0">
                <a:solidFill>
                  <a:srgbClr val="004F8A"/>
                </a:solidFill>
                <a:latin typeface="微软雅黑" panose="020B0503020204020204" pitchFamily="34" charset="-122"/>
                <a:ea typeface="微软雅黑" panose="020B0503020204020204" pitchFamily="34" charset="-122"/>
              </a:rPr>
              <a:t>8</a:t>
            </a:r>
            <a:r>
              <a:rPr lang="zh-CN" altLang="en-US" sz="3600" b="1" kern="100" dirty="0" smtClean="0">
                <a:solidFill>
                  <a:srgbClr val="004F8A"/>
                </a:solidFill>
                <a:latin typeface="微软雅黑" panose="020B0503020204020204" pitchFamily="34" charset="-122"/>
                <a:ea typeface="微软雅黑" panose="020B0503020204020204" pitchFamily="34" charset="-122"/>
              </a:rPr>
              <a:t>）</a:t>
            </a:r>
            <a:endParaRPr lang="zh-CN" altLang="en-US" sz="3600" b="1" kern="100" dirty="0">
              <a:solidFill>
                <a:srgbClr val="004F8A"/>
              </a:solidFill>
              <a:latin typeface="微软雅黑" panose="020B0503020204020204" pitchFamily="34" charset="-122"/>
              <a:ea typeface="微软雅黑" panose="020B0503020204020204" pitchFamily="34" charset="-122"/>
            </a:endParaRPr>
          </a:p>
        </p:txBody>
      </p:sp>
      <p:sp>
        <p:nvSpPr>
          <p:cNvPr id="4" name="矩形 3"/>
          <p:cNvSpPr/>
          <p:nvPr/>
        </p:nvSpPr>
        <p:spPr bwMode="auto">
          <a:xfrm>
            <a:off x="448924" y="438831"/>
            <a:ext cx="138223" cy="595423"/>
          </a:xfrm>
          <a:prstGeom prst="rect">
            <a:avLst/>
          </a:prstGeom>
          <a:solidFill>
            <a:srgbClr val="004F8A"/>
          </a:solidFill>
          <a:ln w="0">
            <a:noFill/>
            <a:prstDash val="solid"/>
            <a:round/>
          </a:ln>
        </p:spPr>
        <p:txBody>
          <a:bodyPr vert="horz" wrap="square" lIns="91440" tIns="45720" rIns="91440" bIns="45720" numCol="1" rtlCol="0" anchor="t" anchorCtr="0" compatLnSpc="1"/>
          <a:lstStyle/>
          <a:p>
            <a:pPr algn="l"/>
            <a:endParaRPr lang="zh-CN" altLang="en-US"/>
          </a:p>
        </p:txBody>
      </p:sp>
      <p:grpSp>
        <p:nvGrpSpPr>
          <p:cNvPr id="18" name="组合 17"/>
          <p:cNvGrpSpPr/>
          <p:nvPr/>
        </p:nvGrpSpPr>
        <p:grpSpPr>
          <a:xfrm>
            <a:off x="759460" y="1896110"/>
            <a:ext cx="10541000" cy="4229735"/>
            <a:chOff x="857693" y="1857434"/>
            <a:chExt cx="10540898" cy="4913374"/>
          </a:xfrm>
        </p:grpSpPr>
        <p:pic>
          <p:nvPicPr>
            <p:cNvPr id="16" name="图片 15"/>
            <p:cNvPicPr>
              <a:picLocks noChangeAspect="1"/>
            </p:cNvPicPr>
            <p:nvPr/>
          </p:nvPicPr>
          <p:blipFill>
            <a:blip r:embed="rId2" cstate="print"/>
            <a:stretch>
              <a:fillRect/>
            </a:stretch>
          </p:blipFill>
          <p:spPr>
            <a:xfrm>
              <a:off x="857693" y="1857434"/>
              <a:ext cx="10540898" cy="1332165"/>
            </a:xfrm>
            <a:prstGeom prst="rect">
              <a:avLst/>
            </a:prstGeom>
          </p:spPr>
        </p:pic>
        <p:sp>
          <p:nvSpPr>
            <p:cNvPr id="5" name="矩形 4"/>
            <p:cNvSpPr/>
            <p:nvPr/>
          </p:nvSpPr>
          <p:spPr>
            <a:xfrm>
              <a:off x="1038691" y="1967212"/>
              <a:ext cx="10178902" cy="756074"/>
            </a:xfrm>
            <a:prstGeom prst="rect">
              <a:avLst/>
            </a:prstGeom>
          </p:spPr>
          <p:txBody>
            <a:bodyPr wrap="square">
              <a:spAutoFit/>
            </a:bodyPr>
            <a:lstStyle/>
            <a:p>
              <a:pPr algn="just">
                <a:lnSpc>
                  <a:spcPct val="130000"/>
                </a:lnSpc>
              </a:pPr>
              <a:r>
                <a:rPr lang="en-US" sz="2800" dirty="0">
                  <a:solidFill>
                    <a:srgbClr val="002060"/>
                  </a:solidFill>
                  <a:latin typeface="微软雅黑" panose="020B0503020204020204" pitchFamily="34" charset="-122"/>
                  <a:ea typeface="微软雅黑" panose="020B0503020204020204" pitchFamily="34" charset="-122"/>
                </a:rPr>
                <a:t> </a:t>
              </a:r>
              <a:r>
                <a:rPr lang="zh-CN" altLang="en-US" sz="2800" dirty="0" smtClean="0">
                  <a:solidFill>
                    <a:srgbClr val="002060"/>
                  </a:solidFill>
                  <a:latin typeface="微软雅黑" panose="020B0503020204020204" pitchFamily="34" charset="-122"/>
                  <a:ea typeface="微软雅黑" panose="020B0503020204020204" pitchFamily="34" charset="-122"/>
                </a:rPr>
                <a:t>（</a:t>
              </a:r>
              <a:r>
                <a:rPr lang="en-US" altLang="zh-CN" sz="2800" dirty="0">
                  <a:solidFill>
                    <a:srgbClr val="002060"/>
                  </a:solidFill>
                  <a:latin typeface="微软雅黑" panose="020B0503020204020204" pitchFamily="34" charset="-122"/>
                  <a:ea typeface="微软雅黑" panose="020B0503020204020204" pitchFamily="34" charset="-122"/>
                </a:rPr>
                <a:t>1</a:t>
              </a:r>
              <a:r>
                <a:rPr lang="zh-CN" altLang="en-US" sz="2800" dirty="0">
                  <a:solidFill>
                    <a:srgbClr val="002060"/>
                  </a:solidFill>
                  <a:latin typeface="微软雅黑" panose="020B0503020204020204" pitchFamily="34" charset="-122"/>
                  <a:ea typeface="微软雅黑" panose="020B0503020204020204" pitchFamily="34" charset="-122"/>
                </a:rPr>
                <a:t>）</a:t>
              </a:r>
              <a:r>
                <a:rPr sz="2800" dirty="0">
                  <a:solidFill>
                    <a:srgbClr val="002060"/>
                  </a:solidFill>
                  <a:latin typeface="微软雅黑" panose="020B0503020204020204" pitchFamily="34" charset="-122"/>
                  <a:ea typeface="微软雅黑" panose="020B0503020204020204" pitchFamily="34" charset="-122"/>
                </a:rPr>
                <a:t>发明专利证书、 </a:t>
              </a:r>
              <a:r>
                <a:rPr sz="2800" dirty="0" err="1" smtClean="0">
                  <a:solidFill>
                    <a:srgbClr val="002060"/>
                  </a:solidFill>
                  <a:latin typeface="微软雅黑" panose="020B0503020204020204" pitchFamily="34" charset="-122"/>
                  <a:ea typeface="微软雅黑" panose="020B0503020204020204" pitchFamily="34" charset="-122"/>
                </a:rPr>
                <a:t>产品质量检测报告</a:t>
              </a:r>
              <a:r>
                <a:rPr lang="zh-CN" altLang="en-US" sz="2800" dirty="0" smtClean="0">
                  <a:solidFill>
                    <a:srgbClr val="002060"/>
                  </a:solidFill>
                  <a:latin typeface="微软雅黑" panose="020B0503020204020204" pitchFamily="34" charset="-122"/>
                  <a:ea typeface="微软雅黑" panose="020B0503020204020204" pitchFamily="34" charset="-122"/>
                </a:rPr>
                <a:t>等</a:t>
              </a:r>
              <a:endParaRPr sz="2800" dirty="0">
                <a:solidFill>
                  <a:srgbClr val="002060"/>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cstate="print"/>
            <a:stretch>
              <a:fillRect/>
            </a:stretch>
          </p:blipFill>
          <p:spPr>
            <a:xfrm>
              <a:off x="857693" y="3951574"/>
              <a:ext cx="10540898" cy="2819234"/>
            </a:xfrm>
            <a:prstGeom prst="rect">
              <a:avLst/>
            </a:prstGeom>
          </p:spPr>
        </p:pic>
      </p:grpSp>
      <p:sp>
        <p:nvSpPr>
          <p:cNvPr id="100" name="文本框 99"/>
          <p:cNvSpPr txBox="1"/>
          <p:nvPr/>
        </p:nvSpPr>
        <p:spPr>
          <a:xfrm>
            <a:off x="1006475" y="1373823"/>
            <a:ext cx="5080000" cy="521970"/>
          </a:xfrm>
          <a:prstGeom prst="rect">
            <a:avLst/>
          </a:prstGeom>
          <a:noFill/>
          <a:ln w="9525">
            <a:noFill/>
          </a:ln>
        </p:spPr>
        <p:txBody>
          <a:bodyPr>
            <a:spAutoFit/>
          </a:bodyPr>
          <a:lstStyle/>
          <a:p>
            <a:pPr indent="0"/>
            <a:r>
              <a:rPr lang="en-US" sz="2800" dirty="0" smtClean="0">
                <a:solidFill>
                  <a:srgbClr val="002060"/>
                </a:solidFill>
                <a:latin typeface="微软雅黑" panose="020B0503020204020204" pitchFamily="34" charset="-122"/>
                <a:ea typeface="微软雅黑" panose="020B0503020204020204" pitchFamily="34" charset="-122"/>
              </a:rPr>
              <a:t>2</a:t>
            </a:r>
            <a:r>
              <a:rPr sz="2800" dirty="0" smtClean="0">
                <a:solidFill>
                  <a:srgbClr val="002060"/>
                </a:solidFill>
                <a:latin typeface="微软雅黑" panose="020B0503020204020204" pitchFamily="34" charset="-122"/>
                <a:ea typeface="微软雅黑" panose="020B0503020204020204" pitchFamily="34" charset="-122"/>
              </a:rPr>
              <a:t>. </a:t>
            </a:r>
            <a:r>
              <a:rPr lang="zh-CN" sz="2800" dirty="0">
                <a:solidFill>
                  <a:srgbClr val="002060"/>
                </a:solidFill>
                <a:latin typeface="微软雅黑" panose="020B0503020204020204" pitchFamily="34" charset="-122"/>
                <a:ea typeface="微软雅黑" panose="020B0503020204020204" pitchFamily="34" charset="-122"/>
              </a:rPr>
              <a:t>证明材料</a:t>
            </a:r>
          </a:p>
        </p:txBody>
      </p:sp>
      <p:sp>
        <p:nvSpPr>
          <p:cNvPr id="6" name="文本框 5"/>
          <p:cNvSpPr txBox="1"/>
          <p:nvPr/>
        </p:nvSpPr>
        <p:spPr>
          <a:xfrm>
            <a:off x="940435" y="3880485"/>
            <a:ext cx="10048240" cy="2245360"/>
          </a:xfrm>
          <a:prstGeom prst="rect">
            <a:avLst/>
          </a:prstGeom>
          <a:noFill/>
          <a:ln w="9525">
            <a:noFill/>
          </a:ln>
        </p:spPr>
        <p:txBody>
          <a:bodyPr wrap="square">
            <a:spAutoFit/>
          </a:bodyPr>
          <a:lstStyle/>
          <a:p>
            <a:pPr indent="0"/>
            <a:r>
              <a:rPr lang="zh-CN" sz="2800" b="0" dirty="0">
                <a:solidFill>
                  <a:srgbClr val="FF0000"/>
                </a:solidFill>
                <a:latin typeface="微软雅黑" panose="020B0503020204020204" pitchFamily="34" charset="-122"/>
                <a:ea typeface="微软雅黑" panose="020B0503020204020204" pitchFamily="34" charset="-122"/>
              </a:rPr>
              <a:t>注意事项</a:t>
            </a:r>
            <a:r>
              <a:rPr sz="2800" b="0" dirty="0">
                <a:solidFill>
                  <a:srgbClr val="FF0000"/>
                </a:solidFill>
                <a:latin typeface="微软雅黑" panose="020B0503020204020204" pitchFamily="34" charset="-122"/>
                <a:ea typeface="微软雅黑" panose="020B0503020204020204" pitchFamily="34" charset="-122"/>
              </a:rPr>
              <a:t>：</a:t>
            </a:r>
            <a:r>
              <a:rPr sz="2800" b="0" dirty="0">
                <a:solidFill>
                  <a:srgbClr val="002060"/>
                </a:solidFill>
                <a:latin typeface="微软雅黑" panose="020B0503020204020204" pitchFamily="34" charset="-122"/>
                <a:ea typeface="微软雅黑" panose="020B0503020204020204" pitchFamily="34" charset="-122"/>
              </a:rPr>
              <a:t>申报的专利产品在企业整体产品中占主导性作用, 在整个产品功能实现中起核心作用。申报的专利产品为发明专利产品,不包括实用新型专利、外观设计专利或计算机软件著作权。申报的发明为产品发明,不包括方法发明, </a:t>
            </a:r>
            <a:r>
              <a:rPr sz="2800" b="0" dirty="0" err="1" smtClean="0">
                <a:solidFill>
                  <a:srgbClr val="002060"/>
                </a:solidFill>
                <a:latin typeface="微软雅黑" panose="020B0503020204020204" pitchFamily="34" charset="-122"/>
                <a:ea typeface="微软雅黑" panose="020B0503020204020204" pitchFamily="34" charset="-122"/>
              </a:rPr>
              <a:t>并为两年内获得的发明专利</a:t>
            </a:r>
            <a:r>
              <a:rPr lang="zh-CN" altLang="en-US" sz="2800" b="0" dirty="0" smtClean="0">
                <a:solidFill>
                  <a:srgbClr val="002060"/>
                </a:solidFill>
                <a:latin typeface="微软雅黑" panose="020B0503020204020204" pitchFamily="34" charset="-122"/>
                <a:ea typeface="微软雅黑" panose="020B0503020204020204" pitchFamily="34" charset="-122"/>
              </a:rPr>
              <a:t>。</a:t>
            </a:r>
            <a:endParaRPr lang="en-US" sz="2800" b="0" dirty="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3420" y="413385"/>
            <a:ext cx="10804525" cy="645160"/>
          </a:xfrm>
          <a:prstGeom prst="rect">
            <a:avLst/>
          </a:prstGeom>
        </p:spPr>
        <p:txBody>
          <a:bodyPr wrap="square">
            <a:spAutoFit/>
          </a:bodyPr>
          <a:lstStyle/>
          <a:p>
            <a:r>
              <a:rPr lang="zh-CN" altLang="en-US" sz="3600" b="1" kern="100" dirty="0">
                <a:solidFill>
                  <a:srgbClr val="004F8A"/>
                </a:solidFill>
                <a:latin typeface="微软雅黑" panose="020B0503020204020204" pitchFamily="34" charset="-122"/>
                <a:ea typeface="微软雅黑" panose="020B0503020204020204" pitchFamily="34" charset="-122"/>
              </a:rPr>
              <a:t>(二) 专利产品销售奖励（支持方向类别</a:t>
            </a:r>
            <a:r>
              <a:rPr lang="zh-CN" altLang="en-US" sz="3600" b="1" kern="100" dirty="0" smtClean="0">
                <a:solidFill>
                  <a:srgbClr val="004F8A"/>
                </a:solidFill>
                <a:latin typeface="微软雅黑" panose="020B0503020204020204" pitchFamily="34" charset="-122"/>
                <a:ea typeface="微软雅黑" panose="020B0503020204020204" pitchFamily="34" charset="-122"/>
              </a:rPr>
              <a:t>：</a:t>
            </a:r>
            <a:r>
              <a:rPr lang="en-US" altLang="zh-CN" sz="3600" b="1" kern="100" dirty="0" smtClean="0">
                <a:solidFill>
                  <a:srgbClr val="004F8A"/>
                </a:solidFill>
                <a:latin typeface="微软雅黑" panose="020B0503020204020204" pitchFamily="34" charset="-122"/>
                <a:ea typeface="微软雅黑" panose="020B0503020204020204" pitchFamily="34" charset="-122"/>
              </a:rPr>
              <a:t>8</a:t>
            </a:r>
            <a:r>
              <a:rPr lang="zh-CN" altLang="en-US" sz="3600" b="1" kern="100" dirty="0" smtClean="0">
                <a:solidFill>
                  <a:srgbClr val="004F8A"/>
                </a:solidFill>
                <a:latin typeface="微软雅黑" panose="020B0503020204020204" pitchFamily="34" charset="-122"/>
                <a:ea typeface="微软雅黑" panose="020B0503020204020204" pitchFamily="34" charset="-122"/>
              </a:rPr>
              <a:t>）</a:t>
            </a:r>
            <a:endParaRPr lang="zh-CN" altLang="en-US" sz="3600" b="1" kern="100" dirty="0">
              <a:solidFill>
                <a:srgbClr val="004F8A"/>
              </a:solidFill>
              <a:latin typeface="微软雅黑" panose="020B0503020204020204" pitchFamily="34" charset="-122"/>
              <a:ea typeface="微软雅黑" panose="020B0503020204020204" pitchFamily="34" charset="-122"/>
            </a:endParaRPr>
          </a:p>
        </p:txBody>
      </p:sp>
      <p:sp>
        <p:nvSpPr>
          <p:cNvPr id="4" name="矩形 3"/>
          <p:cNvSpPr/>
          <p:nvPr/>
        </p:nvSpPr>
        <p:spPr bwMode="auto">
          <a:xfrm>
            <a:off x="448924" y="438831"/>
            <a:ext cx="138223" cy="595423"/>
          </a:xfrm>
          <a:prstGeom prst="rect">
            <a:avLst/>
          </a:prstGeom>
          <a:solidFill>
            <a:srgbClr val="004F8A"/>
          </a:solidFill>
          <a:ln w="0">
            <a:noFill/>
            <a:prstDash val="solid"/>
            <a:round/>
          </a:ln>
        </p:spPr>
        <p:txBody>
          <a:bodyPr vert="horz" wrap="square" lIns="91440" tIns="45720" rIns="91440" bIns="45720" numCol="1" rtlCol="0" anchor="t" anchorCtr="0" compatLnSpc="1"/>
          <a:lstStyle/>
          <a:p>
            <a:pPr algn="l"/>
            <a:endParaRPr lang="zh-CN" altLang="en-US"/>
          </a:p>
        </p:txBody>
      </p:sp>
      <p:grpSp>
        <p:nvGrpSpPr>
          <p:cNvPr id="18" name="组合 17"/>
          <p:cNvGrpSpPr/>
          <p:nvPr/>
        </p:nvGrpSpPr>
        <p:grpSpPr>
          <a:xfrm>
            <a:off x="587375" y="1896110"/>
            <a:ext cx="10541000" cy="3721100"/>
            <a:chOff x="857693" y="1857434"/>
            <a:chExt cx="10540898" cy="4322530"/>
          </a:xfrm>
        </p:grpSpPr>
        <p:pic>
          <p:nvPicPr>
            <p:cNvPr id="16" name="图片 15"/>
            <p:cNvPicPr>
              <a:picLocks noChangeAspect="1"/>
            </p:cNvPicPr>
            <p:nvPr/>
          </p:nvPicPr>
          <p:blipFill>
            <a:blip r:embed="rId3" cstate="print"/>
            <a:stretch>
              <a:fillRect/>
            </a:stretch>
          </p:blipFill>
          <p:spPr>
            <a:xfrm>
              <a:off x="857693" y="1857434"/>
              <a:ext cx="10540898" cy="1644922"/>
            </a:xfrm>
            <a:prstGeom prst="rect">
              <a:avLst/>
            </a:prstGeom>
          </p:spPr>
        </p:pic>
        <p:sp>
          <p:nvSpPr>
            <p:cNvPr id="5" name="矩形 4"/>
            <p:cNvSpPr/>
            <p:nvPr/>
          </p:nvSpPr>
          <p:spPr>
            <a:xfrm>
              <a:off x="1038691" y="1967212"/>
              <a:ext cx="10178902" cy="1406666"/>
            </a:xfrm>
            <a:prstGeom prst="rect">
              <a:avLst/>
            </a:prstGeom>
          </p:spPr>
          <p:txBody>
            <a:bodyPr wrap="square">
              <a:spAutoFit/>
            </a:bodyPr>
            <a:lstStyle/>
            <a:p>
              <a:pPr algn="just">
                <a:lnSpc>
                  <a:spcPct val="130000"/>
                </a:lnSpc>
              </a:pPr>
              <a:r>
                <a:rPr lang="zh-CN" altLang="en-US" sz="2800" dirty="0" smtClean="0">
                  <a:solidFill>
                    <a:srgbClr val="002060"/>
                  </a:solidFill>
                  <a:latin typeface="微软雅黑" panose="020B0503020204020204" pitchFamily="34" charset="-122"/>
                  <a:ea typeface="微软雅黑" panose="020B0503020204020204" pitchFamily="34" charset="-122"/>
                </a:rPr>
                <a:t>（</a:t>
              </a:r>
              <a:r>
                <a:rPr lang="en-US" altLang="zh-CN" sz="2800" dirty="0">
                  <a:solidFill>
                    <a:srgbClr val="002060"/>
                  </a:solidFill>
                  <a:latin typeface="微软雅黑" panose="020B0503020204020204" pitchFamily="34" charset="-122"/>
                  <a:ea typeface="微软雅黑" panose="020B0503020204020204" pitchFamily="34" charset="-122"/>
                </a:rPr>
                <a:t>2</a:t>
              </a:r>
              <a:r>
                <a:rPr lang="zh-CN" altLang="en-US" sz="2800" dirty="0">
                  <a:solidFill>
                    <a:srgbClr val="002060"/>
                  </a:solidFill>
                  <a:latin typeface="微软雅黑" panose="020B0503020204020204" pitchFamily="34" charset="-122"/>
                  <a:ea typeface="微软雅黑" panose="020B0503020204020204" pitchFamily="34" charset="-122"/>
                </a:rPr>
                <a:t>）</a:t>
              </a:r>
              <a:r>
                <a:rPr sz="2800" dirty="0" err="1" smtClean="0">
                  <a:solidFill>
                    <a:srgbClr val="002060"/>
                  </a:solidFill>
                  <a:latin typeface="微软雅黑" panose="020B0503020204020204" pitchFamily="34" charset="-122"/>
                  <a:ea typeface="微软雅黑" panose="020B0503020204020204" pitchFamily="34" charset="-122"/>
                </a:rPr>
                <a:t>经中介机构审计的申报的专利产品生产销售的专项审计报告</a:t>
              </a:r>
              <a:r>
                <a:rPr lang="zh-CN" sz="2800" dirty="0">
                  <a:solidFill>
                    <a:srgbClr val="002060"/>
                  </a:solidFill>
                  <a:latin typeface="微软雅黑" panose="020B0503020204020204" pitchFamily="34" charset="-122"/>
                  <a:ea typeface="微软雅黑" panose="020B0503020204020204" pitchFamily="34" charset="-122"/>
                </a:rPr>
                <a:t>、</a:t>
              </a:r>
              <a:r>
                <a:rPr sz="2800" dirty="0">
                  <a:solidFill>
                    <a:srgbClr val="002060"/>
                  </a:solidFill>
                  <a:latin typeface="微软雅黑" panose="020B0503020204020204" pitchFamily="34" charset="-122"/>
                  <a:ea typeface="微软雅黑" panose="020B0503020204020204" pitchFamily="34" charset="-122"/>
                </a:rPr>
                <a:t>专利产品销售记账凭证、 发票等证明材料;</a:t>
              </a:r>
            </a:p>
          </p:txBody>
        </p:sp>
        <p:pic>
          <p:nvPicPr>
            <p:cNvPr id="2" name="图片 1"/>
            <p:cNvPicPr>
              <a:picLocks noChangeAspect="1"/>
            </p:cNvPicPr>
            <p:nvPr/>
          </p:nvPicPr>
          <p:blipFill>
            <a:blip r:embed="rId3" cstate="print"/>
            <a:stretch>
              <a:fillRect/>
            </a:stretch>
          </p:blipFill>
          <p:spPr>
            <a:xfrm>
              <a:off x="857693" y="3951574"/>
              <a:ext cx="10540898" cy="2228390"/>
            </a:xfrm>
            <a:prstGeom prst="rect">
              <a:avLst/>
            </a:prstGeom>
          </p:spPr>
        </p:pic>
      </p:grpSp>
      <p:sp>
        <p:nvSpPr>
          <p:cNvPr id="100" name="文本框 99"/>
          <p:cNvSpPr txBox="1"/>
          <p:nvPr/>
        </p:nvSpPr>
        <p:spPr>
          <a:xfrm>
            <a:off x="1006475" y="1373823"/>
            <a:ext cx="5080000" cy="521970"/>
          </a:xfrm>
          <a:prstGeom prst="rect">
            <a:avLst/>
          </a:prstGeom>
          <a:noFill/>
          <a:ln w="9525">
            <a:noFill/>
          </a:ln>
        </p:spPr>
        <p:txBody>
          <a:bodyPr>
            <a:spAutoFit/>
          </a:bodyPr>
          <a:lstStyle/>
          <a:p>
            <a:pPr indent="0"/>
            <a:r>
              <a:rPr lang="en-US" sz="2800" dirty="0" smtClean="0">
                <a:solidFill>
                  <a:srgbClr val="002060"/>
                </a:solidFill>
                <a:latin typeface="微软雅黑" panose="020B0503020204020204" pitchFamily="34" charset="-122"/>
                <a:ea typeface="微软雅黑" panose="020B0503020204020204" pitchFamily="34" charset="-122"/>
              </a:rPr>
              <a:t>2</a:t>
            </a:r>
            <a:r>
              <a:rPr sz="2800" dirty="0" smtClean="0">
                <a:solidFill>
                  <a:srgbClr val="002060"/>
                </a:solidFill>
                <a:latin typeface="微软雅黑" panose="020B0503020204020204" pitchFamily="34" charset="-122"/>
                <a:ea typeface="微软雅黑" panose="020B0503020204020204" pitchFamily="34" charset="-122"/>
              </a:rPr>
              <a:t>. </a:t>
            </a:r>
            <a:r>
              <a:rPr lang="zh-CN" sz="2800" dirty="0">
                <a:solidFill>
                  <a:srgbClr val="002060"/>
                </a:solidFill>
                <a:latin typeface="微软雅黑" panose="020B0503020204020204" pitchFamily="34" charset="-122"/>
                <a:ea typeface="微软雅黑" panose="020B0503020204020204" pitchFamily="34" charset="-122"/>
              </a:rPr>
              <a:t>证明材料</a:t>
            </a:r>
          </a:p>
        </p:txBody>
      </p:sp>
      <p:sp>
        <p:nvSpPr>
          <p:cNvPr id="6" name="文本框 5"/>
          <p:cNvSpPr txBox="1"/>
          <p:nvPr/>
        </p:nvSpPr>
        <p:spPr>
          <a:xfrm>
            <a:off x="940435" y="3880485"/>
            <a:ext cx="10048240" cy="953135"/>
          </a:xfrm>
          <a:prstGeom prst="rect">
            <a:avLst/>
          </a:prstGeom>
          <a:noFill/>
          <a:ln w="9525">
            <a:noFill/>
          </a:ln>
        </p:spPr>
        <p:txBody>
          <a:bodyPr wrap="square">
            <a:spAutoFit/>
          </a:bodyPr>
          <a:lstStyle/>
          <a:p>
            <a:pPr indent="0"/>
            <a:r>
              <a:rPr lang="zh-CN" sz="2800" b="0" dirty="0">
                <a:solidFill>
                  <a:srgbClr val="FF0000"/>
                </a:solidFill>
                <a:latin typeface="微软雅黑" panose="020B0503020204020204" pitchFamily="34" charset="-122"/>
                <a:ea typeface="微软雅黑" panose="020B0503020204020204" pitchFamily="34" charset="-122"/>
              </a:rPr>
              <a:t>注意事项</a:t>
            </a:r>
            <a:r>
              <a:rPr sz="2800" b="0" dirty="0">
                <a:solidFill>
                  <a:srgbClr val="FF0000"/>
                </a:solidFill>
                <a:latin typeface="微软雅黑" panose="020B0503020204020204" pitchFamily="34" charset="-122"/>
                <a:ea typeface="微软雅黑" panose="020B0503020204020204" pitchFamily="34" charset="-122"/>
              </a:rPr>
              <a:t>：</a:t>
            </a:r>
            <a:r>
              <a:rPr sz="2800" dirty="0">
                <a:solidFill>
                  <a:srgbClr val="002060"/>
                </a:solidFill>
                <a:latin typeface="微软雅黑" panose="020B0503020204020204" pitchFamily="34" charset="-122"/>
                <a:ea typeface="微软雅黑" panose="020B0503020204020204" pitchFamily="34" charset="-122"/>
                <a:sym typeface="+mn-ea"/>
              </a:rPr>
              <a:t>如果申报的专利产品不是终端产品, 而是作为终端产品的一部分, 销售额按专利产品部分进行核算</a:t>
            </a:r>
            <a:r>
              <a:rPr lang="zh-CN" sz="2800" dirty="0">
                <a:solidFill>
                  <a:srgbClr val="002060"/>
                </a:solidFill>
                <a:latin typeface="微软雅黑" panose="020B0503020204020204" pitchFamily="34" charset="-122"/>
                <a:ea typeface="微软雅黑" panose="020B0503020204020204" pitchFamily="34" charset="-122"/>
                <a:sym typeface="+mn-ea"/>
              </a:rPr>
              <a:t>。</a:t>
            </a:r>
            <a:endParaRPr lang="zh-CN" sz="2800" b="0" dirty="0">
              <a:solidFill>
                <a:srgbClr val="002060"/>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3420" y="413385"/>
            <a:ext cx="10804525" cy="645160"/>
          </a:xfrm>
          <a:prstGeom prst="rect">
            <a:avLst/>
          </a:prstGeom>
        </p:spPr>
        <p:txBody>
          <a:bodyPr wrap="square">
            <a:spAutoFit/>
          </a:bodyPr>
          <a:lstStyle/>
          <a:p>
            <a:r>
              <a:rPr lang="zh-CN" altLang="en-US" sz="3600" b="1" kern="100" dirty="0">
                <a:solidFill>
                  <a:srgbClr val="004F8A"/>
                </a:solidFill>
                <a:latin typeface="微软雅黑" panose="020B0503020204020204" pitchFamily="34" charset="-122"/>
                <a:ea typeface="微软雅黑" panose="020B0503020204020204" pitchFamily="34" charset="-122"/>
              </a:rPr>
              <a:t>(二) 专利产品销售奖励（支持方向类别</a:t>
            </a:r>
            <a:r>
              <a:rPr lang="zh-CN" altLang="en-US" sz="3600" b="1" kern="100" dirty="0" smtClean="0">
                <a:solidFill>
                  <a:srgbClr val="004F8A"/>
                </a:solidFill>
                <a:latin typeface="微软雅黑" panose="020B0503020204020204" pitchFamily="34" charset="-122"/>
                <a:ea typeface="微软雅黑" panose="020B0503020204020204" pitchFamily="34" charset="-122"/>
              </a:rPr>
              <a:t>：</a:t>
            </a:r>
            <a:r>
              <a:rPr lang="en-US" altLang="zh-CN" sz="3600" b="1" kern="100" dirty="0" smtClean="0">
                <a:solidFill>
                  <a:srgbClr val="004F8A"/>
                </a:solidFill>
                <a:latin typeface="微软雅黑" panose="020B0503020204020204" pitchFamily="34" charset="-122"/>
                <a:ea typeface="微软雅黑" panose="020B0503020204020204" pitchFamily="34" charset="-122"/>
              </a:rPr>
              <a:t>8</a:t>
            </a:r>
            <a:r>
              <a:rPr lang="zh-CN" altLang="en-US" sz="3600" b="1" kern="100" dirty="0" smtClean="0">
                <a:solidFill>
                  <a:srgbClr val="004F8A"/>
                </a:solidFill>
                <a:latin typeface="微软雅黑" panose="020B0503020204020204" pitchFamily="34" charset="-122"/>
                <a:ea typeface="微软雅黑" panose="020B0503020204020204" pitchFamily="34" charset="-122"/>
              </a:rPr>
              <a:t>）</a:t>
            </a:r>
            <a:endParaRPr lang="zh-CN" altLang="en-US" sz="3600" b="1" kern="100" dirty="0">
              <a:solidFill>
                <a:srgbClr val="004F8A"/>
              </a:solidFill>
              <a:latin typeface="微软雅黑" panose="020B0503020204020204" pitchFamily="34" charset="-122"/>
              <a:ea typeface="微软雅黑" panose="020B0503020204020204" pitchFamily="34" charset="-122"/>
            </a:endParaRPr>
          </a:p>
        </p:txBody>
      </p:sp>
      <p:sp>
        <p:nvSpPr>
          <p:cNvPr id="4" name="矩形 3"/>
          <p:cNvSpPr/>
          <p:nvPr/>
        </p:nvSpPr>
        <p:spPr bwMode="auto">
          <a:xfrm>
            <a:off x="448924" y="438831"/>
            <a:ext cx="138223" cy="595423"/>
          </a:xfrm>
          <a:prstGeom prst="rect">
            <a:avLst/>
          </a:prstGeom>
          <a:solidFill>
            <a:srgbClr val="004F8A"/>
          </a:solidFill>
          <a:ln w="0">
            <a:noFill/>
            <a:prstDash val="solid"/>
            <a:round/>
          </a:ln>
        </p:spPr>
        <p:txBody>
          <a:bodyPr vert="horz" wrap="square" lIns="91440" tIns="45720" rIns="91440" bIns="45720" numCol="1" rtlCol="0" anchor="t" anchorCtr="0" compatLnSpc="1"/>
          <a:lstStyle/>
          <a:p>
            <a:pPr algn="l"/>
            <a:endParaRPr lang="zh-CN" altLang="en-US"/>
          </a:p>
        </p:txBody>
      </p:sp>
      <p:grpSp>
        <p:nvGrpSpPr>
          <p:cNvPr id="18" name="组合 17"/>
          <p:cNvGrpSpPr/>
          <p:nvPr/>
        </p:nvGrpSpPr>
        <p:grpSpPr>
          <a:xfrm>
            <a:off x="759460" y="1896110"/>
            <a:ext cx="10541000" cy="3706495"/>
            <a:chOff x="857693" y="1857434"/>
            <a:chExt cx="10540898" cy="4305564"/>
          </a:xfrm>
        </p:grpSpPr>
        <p:pic>
          <p:nvPicPr>
            <p:cNvPr id="16" name="图片 15"/>
            <p:cNvPicPr>
              <a:picLocks noChangeAspect="1"/>
            </p:cNvPicPr>
            <p:nvPr/>
          </p:nvPicPr>
          <p:blipFill>
            <a:blip r:embed="rId2" cstate="print"/>
            <a:stretch>
              <a:fillRect/>
            </a:stretch>
          </p:blipFill>
          <p:spPr>
            <a:xfrm>
              <a:off x="857693" y="1857434"/>
              <a:ext cx="10540898" cy="1332903"/>
            </a:xfrm>
            <a:prstGeom prst="rect">
              <a:avLst/>
            </a:prstGeom>
          </p:spPr>
        </p:pic>
        <p:sp>
          <p:nvSpPr>
            <p:cNvPr id="5" name="矩形 4"/>
            <p:cNvSpPr/>
            <p:nvPr/>
          </p:nvSpPr>
          <p:spPr>
            <a:xfrm>
              <a:off x="1038691" y="1967212"/>
              <a:ext cx="10178902" cy="756074"/>
            </a:xfrm>
            <a:prstGeom prst="rect">
              <a:avLst/>
            </a:prstGeom>
          </p:spPr>
          <p:txBody>
            <a:bodyPr wrap="square">
              <a:spAutoFit/>
            </a:bodyPr>
            <a:lstStyle/>
            <a:p>
              <a:pPr algn="just">
                <a:lnSpc>
                  <a:spcPct val="130000"/>
                </a:lnSpc>
              </a:pPr>
              <a:r>
                <a:rPr lang="en-US" sz="2800" dirty="0">
                  <a:solidFill>
                    <a:srgbClr val="002060"/>
                  </a:solidFill>
                  <a:latin typeface="微软雅黑" panose="020B0503020204020204" pitchFamily="34" charset="-122"/>
                  <a:ea typeface="微软雅黑" panose="020B0503020204020204" pitchFamily="34" charset="-122"/>
                </a:rPr>
                <a:t>       </a:t>
              </a:r>
              <a:r>
                <a:rPr lang="zh-CN" altLang="en-US" sz="2800" dirty="0">
                  <a:solidFill>
                    <a:srgbClr val="002060"/>
                  </a:solidFill>
                  <a:latin typeface="微软雅黑" panose="020B0503020204020204" pitchFamily="34" charset="-122"/>
                  <a:ea typeface="微软雅黑" panose="020B0503020204020204" pitchFamily="34" charset="-122"/>
                </a:rPr>
                <a:t>（</a:t>
              </a:r>
              <a:r>
                <a:rPr lang="en-US" altLang="zh-CN" sz="2800" dirty="0">
                  <a:solidFill>
                    <a:srgbClr val="002060"/>
                  </a:solidFill>
                  <a:latin typeface="微软雅黑" panose="020B0503020204020204" pitchFamily="34" charset="-122"/>
                  <a:ea typeface="微软雅黑" panose="020B0503020204020204" pitchFamily="34" charset="-122"/>
                </a:rPr>
                <a:t>3</a:t>
              </a:r>
              <a:r>
                <a:rPr lang="zh-CN" altLang="en-US" sz="2800" dirty="0">
                  <a:solidFill>
                    <a:srgbClr val="002060"/>
                  </a:solidFill>
                  <a:latin typeface="微软雅黑" panose="020B0503020204020204" pitchFamily="34" charset="-122"/>
                  <a:ea typeface="微软雅黑" panose="020B0503020204020204" pitchFamily="34" charset="-122"/>
                </a:rPr>
                <a:t>）</a:t>
              </a:r>
              <a:r>
                <a:rPr sz="2800" dirty="0">
                  <a:solidFill>
                    <a:srgbClr val="002060"/>
                  </a:solidFill>
                  <a:latin typeface="微软雅黑" panose="020B0503020204020204" pitchFamily="34" charset="-122"/>
                  <a:ea typeface="微软雅黑" panose="020B0503020204020204" pitchFamily="34" charset="-122"/>
                </a:rPr>
                <a:t>申报的专利产品产权证明文件</a:t>
              </a:r>
            </a:p>
          </p:txBody>
        </p:sp>
        <p:pic>
          <p:nvPicPr>
            <p:cNvPr id="2" name="图片 1"/>
            <p:cNvPicPr>
              <a:picLocks noChangeAspect="1"/>
            </p:cNvPicPr>
            <p:nvPr/>
          </p:nvPicPr>
          <p:blipFill>
            <a:blip r:embed="rId2" cstate="print"/>
            <a:stretch>
              <a:fillRect/>
            </a:stretch>
          </p:blipFill>
          <p:spPr>
            <a:xfrm>
              <a:off x="857693" y="3951574"/>
              <a:ext cx="10540898" cy="2211424"/>
            </a:xfrm>
            <a:prstGeom prst="rect">
              <a:avLst/>
            </a:prstGeom>
          </p:spPr>
        </p:pic>
      </p:grpSp>
      <p:sp>
        <p:nvSpPr>
          <p:cNvPr id="100" name="文本框 99"/>
          <p:cNvSpPr txBox="1"/>
          <p:nvPr/>
        </p:nvSpPr>
        <p:spPr>
          <a:xfrm>
            <a:off x="1006475" y="1373823"/>
            <a:ext cx="5080000" cy="521970"/>
          </a:xfrm>
          <a:prstGeom prst="rect">
            <a:avLst/>
          </a:prstGeom>
          <a:noFill/>
          <a:ln w="9525">
            <a:noFill/>
          </a:ln>
        </p:spPr>
        <p:txBody>
          <a:bodyPr>
            <a:spAutoFit/>
          </a:bodyPr>
          <a:lstStyle/>
          <a:p>
            <a:pPr indent="0"/>
            <a:r>
              <a:rPr lang="en-US" sz="2800" dirty="0" smtClean="0">
                <a:solidFill>
                  <a:srgbClr val="002060"/>
                </a:solidFill>
                <a:latin typeface="微软雅黑" panose="020B0503020204020204" pitchFamily="34" charset="-122"/>
                <a:ea typeface="微软雅黑" panose="020B0503020204020204" pitchFamily="34" charset="-122"/>
              </a:rPr>
              <a:t>2</a:t>
            </a:r>
            <a:r>
              <a:rPr sz="2800" dirty="0" smtClean="0">
                <a:solidFill>
                  <a:srgbClr val="002060"/>
                </a:solidFill>
                <a:latin typeface="微软雅黑" panose="020B0503020204020204" pitchFamily="34" charset="-122"/>
                <a:ea typeface="微软雅黑" panose="020B0503020204020204" pitchFamily="34" charset="-122"/>
              </a:rPr>
              <a:t>. </a:t>
            </a:r>
            <a:r>
              <a:rPr lang="zh-CN" sz="2800" dirty="0">
                <a:solidFill>
                  <a:srgbClr val="002060"/>
                </a:solidFill>
                <a:latin typeface="微软雅黑" panose="020B0503020204020204" pitchFamily="34" charset="-122"/>
                <a:ea typeface="微软雅黑" panose="020B0503020204020204" pitchFamily="34" charset="-122"/>
              </a:rPr>
              <a:t>证明材料</a:t>
            </a:r>
          </a:p>
        </p:txBody>
      </p:sp>
      <p:sp>
        <p:nvSpPr>
          <p:cNvPr id="6" name="文本框 5"/>
          <p:cNvSpPr txBox="1"/>
          <p:nvPr/>
        </p:nvSpPr>
        <p:spPr>
          <a:xfrm>
            <a:off x="940435" y="3880485"/>
            <a:ext cx="10048240" cy="1383665"/>
          </a:xfrm>
          <a:prstGeom prst="rect">
            <a:avLst/>
          </a:prstGeom>
          <a:noFill/>
          <a:ln w="9525">
            <a:noFill/>
          </a:ln>
        </p:spPr>
        <p:txBody>
          <a:bodyPr wrap="square">
            <a:spAutoFit/>
          </a:bodyPr>
          <a:lstStyle/>
          <a:p>
            <a:pPr indent="0"/>
            <a:r>
              <a:rPr lang="zh-CN" sz="2800" b="0" dirty="0">
                <a:solidFill>
                  <a:srgbClr val="FF0000"/>
                </a:solidFill>
                <a:latin typeface="微软雅黑" panose="020B0503020204020204" pitchFamily="34" charset="-122"/>
                <a:ea typeface="微软雅黑" panose="020B0503020204020204" pitchFamily="34" charset="-122"/>
              </a:rPr>
              <a:t>注意事项</a:t>
            </a:r>
            <a:r>
              <a:rPr sz="2800" b="0" dirty="0">
                <a:solidFill>
                  <a:srgbClr val="FF0000"/>
                </a:solidFill>
                <a:latin typeface="微软雅黑" panose="020B0503020204020204" pitchFamily="34" charset="-122"/>
                <a:ea typeface="微软雅黑" panose="020B0503020204020204" pitchFamily="34" charset="-122"/>
              </a:rPr>
              <a:t>：</a:t>
            </a:r>
            <a:r>
              <a:rPr sz="2800" dirty="0">
                <a:solidFill>
                  <a:srgbClr val="002060"/>
                </a:solidFill>
                <a:latin typeface="微软雅黑" panose="020B0503020204020204" pitchFamily="34" charset="-122"/>
                <a:ea typeface="微软雅黑" panose="020B0503020204020204" pitchFamily="34" charset="-122"/>
                <a:sym typeface="+mn-ea"/>
              </a:rPr>
              <a:t>申报的专利产品拥有自主知识产权,且权益状况明确。通过技术转让获得的产品,须出具产权转让合同。通过联合研发获得的产品, 须由联合研发单位出具同意申报证明并加盖公章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4.1.1"/>
</p:tagLst>
</file>

<file path=ppt/tags/tag2.xml><?xml version="1.0" encoding="utf-8"?>
<p:tagLst xmlns:a="http://schemas.openxmlformats.org/drawingml/2006/main" xmlns:r="http://schemas.openxmlformats.org/officeDocument/2006/relationships" xmlns:p="http://schemas.openxmlformats.org/presentationml/2006/main">
  <p:tag name="PA" val="v4.1.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009049"/>
        </a:solidFill>
        <a:ln w="0">
          <a:noFill/>
          <a:prstDash val="solid"/>
          <a:round/>
        </a:ln>
      </a:spPr>
      <a:bodyPr vert="horz" wrap="square" lIns="91440" tIns="45720" rIns="91440" bIns="45720" numCol="1" anchor="t" anchorCtr="0" compatLnSpc="1"/>
      <a:lstStyle>
        <a:defPPr algn="l">
          <a:defRPr/>
        </a:defPPr>
      </a:lst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009049"/>
        </a:solidFill>
        <a:ln w="0">
          <a:noFill/>
          <a:prstDash val="solid"/>
          <a:round/>
        </a:ln>
      </a:spPr>
      <a:bodyPr vert="horz" wrap="square" lIns="91440" tIns="45720" rIns="91440" bIns="45720" numCol="1" anchor="t" anchorCtr="0" compatLnSpc="1"/>
      <a:lstStyle>
        <a:defPPr algn="l">
          <a:defRPr/>
        </a:defPPr>
      </a:lst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1930</Words>
  <Application>Microsoft Office PowerPoint</Application>
  <PresentationFormat>自定义</PresentationFormat>
  <Paragraphs>118</Paragraphs>
  <Slides>29</Slides>
  <Notes>8</Notes>
  <HiddenSlides>0</HiddenSlides>
  <MMClips>0</MMClips>
  <ScaleCrop>false</ScaleCrop>
  <HeadingPairs>
    <vt:vector size="4" baseType="variant">
      <vt:variant>
        <vt:lpstr>主题</vt:lpstr>
      </vt:variant>
      <vt:variant>
        <vt:i4>2</vt:i4>
      </vt:variant>
      <vt:variant>
        <vt:lpstr>幻灯片标题</vt:lpstr>
      </vt:variant>
      <vt:variant>
        <vt:i4>29</vt:i4>
      </vt:variant>
    </vt:vector>
  </HeadingPairs>
  <TitlesOfParts>
    <vt:vector size="31" baseType="lpstr">
      <vt:lpstr>Office 主题​​</vt:lpstr>
      <vt:lpstr>1_Office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Sky123.Org</dc:creator>
  <cp:lastModifiedBy>Administrator</cp:lastModifiedBy>
  <cp:revision>178</cp:revision>
  <dcterms:created xsi:type="dcterms:W3CDTF">2017-08-04T03:12:00Z</dcterms:created>
  <dcterms:modified xsi:type="dcterms:W3CDTF">2019-04-22T03:33:03Z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2052-11.1.0.8515</vt:lpwstr>
  </property>
</Properties>
</file>